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8" r:id="rId2"/>
    <p:sldId id="259" r:id="rId3"/>
    <p:sldId id="258" r:id="rId4"/>
    <p:sldId id="269" r:id="rId5"/>
    <p:sldId id="279" r:id="rId6"/>
    <p:sldId id="267" r:id="rId7"/>
    <p:sldId id="260" r:id="rId8"/>
    <p:sldId id="266" r:id="rId9"/>
    <p:sldId id="285" r:id="rId10"/>
    <p:sldId id="261" r:id="rId11"/>
    <p:sldId id="263" r:id="rId12"/>
    <p:sldId id="265" r:id="rId13"/>
    <p:sldId id="275" r:id="rId14"/>
    <p:sldId id="281" r:id="rId15"/>
    <p:sldId id="257" r:id="rId16"/>
    <p:sldId id="268" r:id="rId17"/>
    <p:sldId id="272" r:id="rId18"/>
    <p:sldId id="271" r:id="rId19"/>
    <p:sldId id="273" r:id="rId20"/>
    <p:sldId id="274" r:id="rId21"/>
    <p:sldId id="264"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1" autoAdjust="0"/>
    <p:restoredTop sz="94660"/>
  </p:normalViewPr>
  <p:slideViewPr>
    <p:cSldViewPr snapToGrid="0">
      <p:cViewPr varScale="1">
        <p:scale>
          <a:sx n="65" d="100"/>
          <a:sy n="65" d="100"/>
        </p:scale>
        <p:origin x="9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5A6E1-E796-42E7-BA16-08A2CC5CC9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D6DDD82-46C3-4993-92BB-AB56034E7C9E}">
      <dgm:prSet/>
      <dgm:spPr/>
      <dgm:t>
        <a:bodyPr/>
        <a:lstStyle/>
        <a:p>
          <a:r>
            <a:rPr lang="en-US" dirty="0"/>
            <a:t>Texas Department of State Health Services</a:t>
          </a:r>
        </a:p>
      </dgm:t>
    </dgm:pt>
    <dgm:pt modelId="{BE3320EE-4502-443A-9F23-04DFB66F7330}" type="parTrans" cxnId="{31EF741E-2A1B-4789-8EEC-1921DEE8EDF4}">
      <dgm:prSet/>
      <dgm:spPr/>
      <dgm:t>
        <a:bodyPr/>
        <a:lstStyle/>
        <a:p>
          <a:endParaRPr lang="en-US"/>
        </a:p>
      </dgm:t>
    </dgm:pt>
    <dgm:pt modelId="{CDFDBCD3-B6F1-4AF2-BADC-F1136A04F0F4}" type="sibTrans" cxnId="{31EF741E-2A1B-4789-8EEC-1921DEE8EDF4}">
      <dgm:prSet/>
      <dgm:spPr/>
      <dgm:t>
        <a:bodyPr/>
        <a:lstStyle/>
        <a:p>
          <a:endParaRPr lang="en-US"/>
        </a:p>
      </dgm:t>
    </dgm:pt>
    <dgm:pt modelId="{A28BF070-4DC7-4D8A-BCA8-F1D9F516998D}">
      <dgm:prSet/>
      <dgm:spPr/>
      <dgm:t>
        <a:bodyPr/>
        <a:lstStyle/>
        <a:p>
          <a:r>
            <a:rPr lang="en-US" dirty="0"/>
            <a:t>Regulates the use and possession of radiation</a:t>
          </a:r>
        </a:p>
      </dgm:t>
    </dgm:pt>
    <dgm:pt modelId="{C6776E4D-7F1F-435D-AA37-974E0BFAA8AA}" type="parTrans" cxnId="{CFA979A7-84C0-420A-BA91-5B01FC83F7F9}">
      <dgm:prSet/>
      <dgm:spPr/>
      <dgm:t>
        <a:bodyPr/>
        <a:lstStyle/>
        <a:p>
          <a:endParaRPr lang="en-US"/>
        </a:p>
      </dgm:t>
    </dgm:pt>
    <dgm:pt modelId="{7B3261B1-121B-4EF6-A6A2-2DB31D0362EA}" type="sibTrans" cxnId="{CFA979A7-84C0-420A-BA91-5B01FC83F7F9}">
      <dgm:prSet/>
      <dgm:spPr/>
      <dgm:t>
        <a:bodyPr/>
        <a:lstStyle/>
        <a:p>
          <a:endParaRPr lang="en-US"/>
        </a:p>
      </dgm:t>
    </dgm:pt>
    <dgm:pt modelId="{2E3F28D7-D0BB-4E6E-B8C7-20260B5D1729}">
      <dgm:prSet/>
      <dgm:spPr/>
      <dgm:t>
        <a:bodyPr/>
        <a:lstStyle/>
        <a:p>
          <a:r>
            <a:rPr lang="en-US" dirty="0"/>
            <a:t>Texas Commission on Environmental Quality</a:t>
          </a:r>
        </a:p>
      </dgm:t>
    </dgm:pt>
    <dgm:pt modelId="{28E434A0-D625-4F0A-801C-CE74950F465F}" type="parTrans" cxnId="{4B2A0CFB-132E-482C-98A4-8BB23E894F30}">
      <dgm:prSet/>
      <dgm:spPr/>
      <dgm:t>
        <a:bodyPr/>
        <a:lstStyle/>
        <a:p>
          <a:endParaRPr lang="en-US"/>
        </a:p>
      </dgm:t>
    </dgm:pt>
    <dgm:pt modelId="{1470754B-EA56-48A4-A4E5-F182ECE696C1}" type="sibTrans" cxnId="{4B2A0CFB-132E-482C-98A4-8BB23E894F30}">
      <dgm:prSet/>
      <dgm:spPr/>
      <dgm:t>
        <a:bodyPr/>
        <a:lstStyle/>
        <a:p>
          <a:endParaRPr lang="en-US"/>
        </a:p>
      </dgm:t>
    </dgm:pt>
    <dgm:pt modelId="{5D1EE007-0C0E-4A87-9FC5-D7C373825457}">
      <dgm:prSet/>
      <dgm:spPr/>
      <dgm:t>
        <a:bodyPr/>
        <a:lstStyle/>
        <a:p>
          <a:r>
            <a:rPr lang="en-US" dirty="0"/>
            <a:t>Regulates disposal of radioactive material</a:t>
          </a:r>
        </a:p>
      </dgm:t>
    </dgm:pt>
    <dgm:pt modelId="{AAAFDE1A-3CF9-45D9-A9E4-2195EB2CD46B}" type="parTrans" cxnId="{C68C0E62-C1B1-4D67-9464-88FF7EED255A}">
      <dgm:prSet/>
      <dgm:spPr/>
      <dgm:t>
        <a:bodyPr/>
        <a:lstStyle/>
        <a:p>
          <a:endParaRPr lang="en-US"/>
        </a:p>
      </dgm:t>
    </dgm:pt>
    <dgm:pt modelId="{5058E8ED-3C74-4FC3-83AA-44A762BB1EF6}" type="sibTrans" cxnId="{C68C0E62-C1B1-4D67-9464-88FF7EED255A}">
      <dgm:prSet/>
      <dgm:spPr/>
      <dgm:t>
        <a:bodyPr/>
        <a:lstStyle/>
        <a:p>
          <a:endParaRPr lang="en-US"/>
        </a:p>
      </dgm:t>
    </dgm:pt>
    <dgm:pt modelId="{D63EC8D0-297C-408A-A445-CA8EAFEDA2D7}">
      <dgm:prSet/>
      <dgm:spPr/>
      <dgm:t>
        <a:bodyPr/>
        <a:lstStyle/>
        <a:p>
          <a:r>
            <a:rPr lang="en-US"/>
            <a:t>Texas Railroad Commission</a:t>
          </a:r>
        </a:p>
      </dgm:t>
    </dgm:pt>
    <dgm:pt modelId="{179CEB7F-BF90-43E4-B2FB-A252B50747CE}" type="parTrans" cxnId="{260E53CA-E317-4A86-A3D3-AB22934D4896}">
      <dgm:prSet/>
      <dgm:spPr/>
      <dgm:t>
        <a:bodyPr/>
        <a:lstStyle/>
        <a:p>
          <a:endParaRPr lang="en-US"/>
        </a:p>
      </dgm:t>
    </dgm:pt>
    <dgm:pt modelId="{E204DC84-6A68-4877-A3F7-B519F344614A}" type="sibTrans" cxnId="{260E53CA-E317-4A86-A3D3-AB22934D4896}">
      <dgm:prSet/>
      <dgm:spPr/>
      <dgm:t>
        <a:bodyPr/>
        <a:lstStyle/>
        <a:p>
          <a:endParaRPr lang="en-US"/>
        </a:p>
      </dgm:t>
    </dgm:pt>
    <dgm:pt modelId="{B4547BCB-C422-45D6-B0B1-1BDE05803CA3}">
      <dgm:prSet/>
      <dgm:spPr/>
      <dgm:t>
        <a:bodyPr/>
        <a:lstStyle/>
        <a:p>
          <a:r>
            <a:rPr lang="en-US" dirty="0"/>
            <a:t>Naturally Occurring Radioactive Material (NORM)</a:t>
          </a:r>
        </a:p>
      </dgm:t>
    </dgm:pt>
    <dgm:pt modelId="{586FE56E-A90A-4371-88A3-75127F63A49F}" type="parTrans" cxnId="{6354E3D7-5E7E-454E-A910-4B9E5B18043E}">
      <dgm:prSet/>
      <dgm:spPr/>
      <dgm:t>
        <a:bodyPr/>
        <a:lstStyle/>
        <a:p>
          <a:endParaRPr lang="en-US"/>
        </a:p>
      </dgm:t>
    </dgm:pt>
    <dgm:pt modelId="{F639C0B8-11EF-4CCA-A84F-096833984836}" type="sibTrans" cxnId="{6354E3D7-5E7E-454E-A910-4B9E5B18043E}">
      <dgm:prSet/>
      <dgm:spPr/>
      <dgm:t>
        <a:bodyPr/>
        <a:lstStyle/>
        <a:p>
          <a:endParaRPr lang="en-US"/>
        </a:p>
      </dgm:t>
    </dgm:pt>
    <dgm:pt modelId="{DE1CA5B3-861D-4133-B20A-1D0C0DCF9EE5}">
      <dgm:prSet/>
      <dgm:spPr/>
      <dgm:t>
        <a:bodyPr/>
        <a:lstStyle/>
        <a:p>
          <a:r>
            <a:rPr lang="en-US" dirty="0"/>
            <a:t>Radioactive materials</a:t>
          </a:r>
        </a:p>
      </dgm:t>
    </dgm:pt>
    <dgm:pt modelId="{079824F4-CB81-46BF-AC29-409D920A162D}" type="parTrans" cxnId="{EFC162AA-7FAF-4664-91AC-944D310175F8}">
      <dgm:prSet/>
      <dgm:spPr/>
      <dgm:t>
        <a:bodyPr/>
        <a:lstStyle/>
        <a:p>
          <a:endParaRPr lang="en-US"/>
        </a:p>
      </dgm:t>
    </dgm:pt>
    <dgm:pt modelId="{B6DFCBAC-71A4-4201-B335-FA9205D7720E}" type="sibTrans" cxnId="{EFC162AA-7FAF-4664-91AC-944D310175F8}">
      <dgm:prSet/>
      <dgm:spPr/>
      <dgm:t>
        <a:bodyPr/>
        <a:lstStyle/>
        <a:p>
          <a:endParaRPr lang="en-US"/>
        </a:p>
      </dgm:t>
    </dgm:pt>
    <dgm:pt modelId="{30D6E003-41DE-40B6-B9B1-E9A1784884AF}">
      <dgm:prSet/>
      <dgm:spPr/>
      <dgm:t>
        <a:bodyPr/>
        <a:lstStyle/>
        <a:p>
          <a:r>
            <a:rPr lang="en-US" dirty="0"/>
            <a:t>X-ray</a:t>
          </a:r>
        </a:p>
      </dgm:t>
    </dgm:pt>
    <dgm:pt modelId="{9C5D508F-BFCB-4DD3-9091-90C2554EBC24}" type="parTrans" cxnId="{7DA95ED4-3A98-40ED-90D2-724ACEEBBF3B}">
      <dgm:prSet/>
      <dgm:spPr/>
      <dgm:t>
        <a:bodyPr/>
        <a:lstStyle/>
        <a:p>
          <a:endParaRPr lang="en-US"/>
        </a:p>
      </dgm:t>
    </dgm:pt>
    <dgm:pt modelId="{15408B42-E06F-446D-BCB1-7059B91AC237}" type="sibTrans" cxnId="{7DA95ED4-3A98-40ED-90D2-724ACEEBBF3B}">
      <dgm:prSet/>
      <dgm:spPr/>
      <dgm:t>
        <a:bodyPr/>
        <a:lstStyle/>
        <a:p>
          <a:endParaRPr lang="en-US"/>
        </a:p>
      </dgm:t>
    </dgm:pt>
    <dgm:pt modelId="{D084E90C-0C28-499E-9E7F-469113F4AA55}">
      <dgm:prSet/>
      <dgm:spPr/>
      <dgm:t>
        <a:bodyPr/>
        <a:lstStyle/>
        <a:p>
          <a:r>
            <a:rPr lang="en-US" dirty="0"/>
            <a:t>Mammography</a:t>
          </a:r>
        </a:p>
      </dgm:t>
    </dgm:pt>
    <dgm:pt modelId="{F91C896A-A4C9-4144-A224-D6464241B6B3}" type="parTrans" cxnId="{6163F41A-E50F-42AA-B262-71D6563DD6A8}">
      <dgm:prSet/>
      <dgm:spPr/>
      <dgm:t>
        <a:bodyPr/>
        <a:lstStyle/>
        <a:p>
          <a:endParaRPr lang="en-US"/>
        </a:p>
      </dgm:t>
    </dgm:pt>
    <dgm:pt modelId="{94ACD2F3-D4F6-4AF0-B4E6-68CF30E300E8}" type="sibTrans" cxnId="{6163F41A-E50F-42AA-B262-71D6563DD6A8}">
      <dgm:prSet/>
      <dgm:spPr/>
      <dgm:t>
        <a:bodyPr/>
        <a:lstStyle/>
        <a:p>
          <a:endParaRPr lang="en-US"/>
        </a:p>
      </dgm:t>
    </dgm:pt>
    <dgm:pt modelId="{4A4B1E6D-6D7B-4E16-9C8D-2A3DB0AA77F4}">
      <dgm:prSet/>
      <dgm:spPr/>
      <dgm:t>
        <a:bodyPr/>
        <a:lstStyle/>
        <a:p>
          <a:r>
            <a:rPr lang="en-US" dirty="0"/>
            <a:t>Lasers</a:t>
          </a:r>
        </a:p>
      </dgm:t>
    </dgm:pt>
    <dgm:pt modelId="{126B6A2F-AD93-42A1-8BA3-C952A04B78A4}" type="parTrans" cxnId="{15E213C3-9619-4AB2-884C-81C93AC8B319}">
      <dgm:prSet/>
      <dgm:spPr/>
      <dgm:t>
        <a:bodyPr/>
        <a:lstStyle/>
        <a:p>
          <a:endParaRPr lang="en-US"/>
        </a:p>
      </dgm:t>
    </dgm:pt>
    <dgm:pt modelId="{20693F5D-019A-4E6D-BE39-8527491DE9CB}" type="sibTrans" cxnId="{15E213C3-9619-4AB2-884C-81C93AC8B319}">
      <dgm:prSet/>
      <dgm:spPr/>
      <dgm:t>
        <a:bodyPr/>
        <a:lstStyle/>
        <a:p>
          <a:endParaRPr lang="en-US"/>
        </a:p>
      </dgm:t>
    </dgm:pt>
    <dgm:pt modelId="{28FF746D-D0BF-44F9-9CBC-E9C6D187BB1F}">
      <dgm:prSet/>
      <dgm:spPr/>
      <dgm:t>
        <a:bodyPr/>
        <a:lstStyle/>
        <a:p>
          <a:r>
            <a:rPr lang="en-US" dirty="0"/>
            <a:t>Uranium</a:t>
          </a:r>
        </a:p>
      </dgm:t>
    </dgm:pt>
    <dgm:pt modelId="{E8BB75A5-77D4-4A71-B819-A3989D07D637}" type="parTrans" cxnId="{69CD60AE-3209-40E8-96DC-6C0AC1073D15}">
      <dgm:prSet/>
      <dgm:spPr/>
      <dgm:t>
        <a:bodyPr/>
        <a:lstStyle/>
        <a:p>
          <a:endParaRPr lang="en-US"/>
        </a:p>
      </dgm:t>
    </dgm:pt>
    <dgm:pt modelId="{D3FFCF08-185C-4623-A9A4-A9202F370634}" type="sibTrans" cxnId="{69CD60AE-3209-40E8-96DC-6C0AC1073D15}">
      <dgm:prSet/>
      <dgm:spPr/>
      <dgm:t>
        <a:bodyPr/>
        <a:lstStyle/>
        <a:p>
          <a:endParaRPr lang="en-US"/>
        </a:p>
      </dgm:t>
    </dgm:pt>
    <dgm:pt modelId="{27872722-EB5D-466A-BB02-D17C24D00570}">
      <dgm:prSet/>
      <dgm:spPr/>
      <dgm:t>
        <a:bodyPr/>
        <a:lstStyle/>
        <a:p>
          <a:r>
            <a:rPr lang="en-US" dirty="0"/>
            <a:t>Byproduct waste</a:t>
          </a:r>
        </a:p>
      </dgm:t>
    </dgm:pt>
    <dgm:pt modelId="{83CAC1E8-BF01-4C5A-8026-909866416F54}" type="parTrans" cxnId="{5CB7ACB1-5BF5-4BF1-936A-8EE751C87E21}">
      <dgm:prSet/>
      <dgm:spPr/>
      <dgm:t>
        <a:bodyPr/>
        <a:lstStyle/>
        <a:p>
          <a:endParaRPr lang="en-US"/>
        </a:p>
      </dgm:t>
    </dgm:pt>
    <dgm:pt modelId="{F36D9617-7925-4E31-AC97-7F87C039611A}" type="sibTrans" cxnId="{5CB7ACB1-5BF5-4BF1-936A-8EE751C87E21}">
      <dgm:prSet/>
      <dgm:spPr/>
      <dgm:t>
        <a:bodyPr/>
        <a:lstStyle/>
        <a:p>
          <a:endParaRPr lang="en-US"/>
        </a:p>
      </dgm:t>
    </dgm:pt>
    <dgm:pt modelId="{83EA99F8-701D-4DEE-8715-EE198A4958AE}">
      <dgm:prSet/>
      <dgm:spPr/>
      <dgm:t>
        <a:bodyPr/>
        <a:lstStyle/>
        <a:p>
          <a:r>
            <a:rPr lang="en-US" dirty="0"/>
            <a:t>Waste processing</a:t>
          </a:r>
        </a:p>
      </dgm:t>
    </dgm:pt>
    <dgm:pt modelId="{1D87B5E5-0199-41F8-88AF-7AE840D389A0}" type="parTrans" cxnId="{009072DB-1BBD-424F-AD4A-DC18F91FDEE4}">
      <dgm:prSet/>
      <dgm:spPr/>
      <dgm:t>
        <a:bodyPr/>
        <a:lstStyle/>
        <a:p>
          <a:endParaRPr lang="en-US"/>
        </a:p>
      </dgm:t>
    </dgm:pt>
    <dgm:pt modelId="{452B25D3-C9B3-4D39-ACED-8DD43D87AE51}" type="sibTrans" cxnId="{009072DB-1BBD-424F-AD4A-DC18F91FDEE4}">
      <dgm:prSet/>
      <dgm:spPr/>
      <dgm:t>
        <a:bodyPr/>
        <a:lstStyle/>
        <a:p>
          <a:endParaRPr lang="en-US"/>
        </a:p>
      </dgm:t>
    </dgm:pt>
    <dgm:pt modelId="{302F21E2-D4B8-4A43-9BD1-293F1D19B283}" type="pres">
      <dgm:prSet presAssocID="{D055A6E1-E796-42E7-BA16-08A2CC5CC91A}" presName="Name0" presStyleCnt="0">
        <dgm:presLayoutVars>
          <dgm:dir/>
          <dgm:animLvl val="lvl"/>
          <dgm:resizeHandles val="exact"/>
        </dgm:presLayoutVars>
      </dgm:prSet>
      <dgm:spPr/>
    </dgm:pt>
    <dgm:pt modelId="{73FE4099-72AA-4B26-9A75-9F084FCF899C}" type="pres">
      <dgm:prSet presAssocID="{6D6DDD82-46C3-4993-92BB-AB56034E7C9E}" presName="composite" presStyleCnt="0"/>
      <dgm:spPr/>
    </dgm:pt>
    <dgm:pt modelId="{FADB93DE-B97A-441E-BB5B-89086F736469}" type="pres">
      <dgm:prSet presAssocID="{6D6DDD82-46C3-4993-92BB-AB56034E7C9E}" presName="parTx" presStyleLbl="alignNode1" presStyleIdx="0" presStyleCnt="3">
        <dgm:presLayoutVars>
          <dgm:chMax val="0"/>
          <dgm:chPref val="0"/>
          <dgm:bulletEnabled val="1"/>
        </dgm:presLayoutVars>
      </dgm:prSet>
      <dgm:spPr/>
    </dgm:pt>
    <dgm:pt modelId="{4CE3F4EF-ECD5-4CAA-9973-F9FE4CB6C657}" type="pres">
      <dgm:prSet presAssocID="{6D6DDD82-46C3-4993-92BB-AB56034E7C9E}" presName="desTx" presStyleLbl="alignAccFollowNode1" presStyleIdx="0" presStyleCnt="3">
        <dgm:presLayoutVars>
          <dgm:bulletEnabled val="1"/>
        </dgm:presLayoutVars>
      </dgm:prSet>
      <dgm:spPr/>
    </dgm:pt>
    <dgm:pt modelId="{EC18971B-B6DB-4135-87CF-87801B3D7E33}" type="pres">
      <dgm:prSet presAssocID="{CDFDBCD3-B6F1-4AF2-BADC-F1136A04F0F4}" presName="space" presStyleCnt="0"/>
      <dgm:spPr/>
    </dgm:pt>
    <dgm:pt modelId="{177A5D87-48F4-4704-82A3-05FF1717B0C9}" type="pres">
      <dgm:prSet presAssocID="{2E3F28D7-D0BB-4E6E-B8C7-20260B5D1729}" presName="composite" presStyleCnt="0"/>
      <dgm:spPr/>
    </dgm:pt>
    <dgm:pt modelId="{13590B38-2BC7-4F10-A272-52F767D52F1F}" type="pres">
      <dgm:prSet presAssocID="{2E3F28D7-D0BB-4E6E-B8C7-20260B5D1729}" presName="parTx" presStyleLbl="alignNode1" presStyleIdx="1" presStyleCnt="3">
        <dgm:presLayoutVars>
          <dgm:chMax val="0"/>
          <dgm:chPref val="0"/>
          <dgm:bulletEnabled val="1"/>
        </dgm:presLayoutVars>
      </dgm:prSet>
      <dgm:spPr/>
    </dgm:pt>
    <dgm:pt modelId="{C979ECE5-3EA7-4981-8061-0DBDE5E77FD4}" type="pres">
      <dgm:prSet presAssocID="{2E3F28D7-D0BB-4E6E-B8C7-20260B5D1729}" presName="desTx" presStyleLbl="alignAccFollowNode1" presStyleIdx="1" presStyleCnt="3">
        <dgm:presLayoutVars>
          <dgm:bulletEnabled val="1"/>
        </dgm:presLayoutVars>
      </dgm:prSet>
      <dgm:spPr/>
    </dgm:pt>
    <dgm:pt modelId="{FC8F1637-4F09-4277-A49E-8969B72932DD}" type="pres">
      <dgm:prSet presAssocID="{1470754B-EA56-48A4-A4E5-F182ECE696C1}" presName="space" presStyleCnt="0"/>
      <dgm:spPr/>
    </dgm:pt>
    <dgm:pt modelId="{5747AE9A-531A-4A5E-86C9-80040D3DA6A7}" type="pres">
      <dgm:prSet presAssocID="{D63EC8D0-297C-408A-A445-CA8EAFEDA2D7}" presName="composite" presStyleCnt="0"/>
      <dgm:spPr/>
    </dgm:pt>
    <dgm:pt modelId="{6496FF9B-9006-4991-B12C-4784798A38B4}" type="pres">
      <dgm:prSet presAssocID="{D63EC8D0-297C-408A-A445-CA8EAFEDA2D7}" presName="parTx" presStyleLbl="alignNode1" presStyleIdx="2" presStyleCnt="3">
        <dgm:presLayoutVars>
          <dgm:chMax val="0"/>
          <dgm:chPref val="0"/>
          <dgm:bulletEnabled val="1"/>
        </dgm:presLayoutVars>
      </dgm:prSet>
      <dgm:spPr/>
    </dgm:pt>
    <dgm:pt modelId="{013B6C2B-BB90-473C-853E-5C6550BF99E4}" type="pres">
      <dgm:prSet presAssocID="{D63EC8D0-297C-408A-A445-CA8EAFEDA2D7}" presName="desTx" presStyleLbl="alignAccFollowNode1" presStyleIdx="2" presStyleCnt="3">
        <dgm:presLayoutVars>
          <dgm:bulletEnabled val="1"/>
        </dgm:presLayoutVars>
      </dgm:prSet>
      <dgm:spPr/>
    </dgm:pt>
  </dgm:ptLst>
  <dgm:cxnLst>
    <dgm:cxn modelId="{28C61D0B-0CB2-4A3C-BEB1-48753C24CB71}" type="presOf" srcId="{5D1EE007-0C0E-4A87-9FC5-D7C373825457}" destId="{C979ECE5-3EA7-4981-8061-0DBDE5E77FD4}" srcOrd="0" destOrd="0" presId="urn:microsoft.com/office/officeart/2005/8/layout/hList1"/>
    <dgm:cxn modelId="{4C25E61A-0A73-40BB-9A6A-72CD648F5832}" type="presOf" srcId="{28FF746D-D0BF-44F9-9CBC-E9C6D187BB1F}" destId="{C979ECE5-3EA7-4981-8061-0DBDE5E77FD4}" srcOrd="0" destOrd="1" presId="urn:microsoft.com/office/officeart/2005/8/layout/hList1"/>
    <dgm:cxn modelId="{6163F41A-E50F-42AA-B262-71D6563DD6A8}" srcId="{A28BF070-4DC7-4D8A-BCA8-F1D9F516998D}" destId="{D084E90C-0C28-499E-9E7F-469113F4AA55}" srcOrd="2" destOrd="0" parTransId="{F91C896A-A4C9-4144-A224-D6464241B6B3}" sibTransId="{94ACD2F3-D4F6-4AF0-B4E6-68CF30E300E8}"/>
    <dgm:cxn modelId="{31EF741E-2A1B-4789-8EEC-1921DEE8EDF4}" srcId="{D055A6E1-E796-42E7-BA16-08A2CC5CC91A}" destId="{6D6DDD82-46C3-4993-92BB-AB56034E7C9E}" srcOrd="0" destOrd="0" parTransId="{BE3320EE-4502-443A-9F23-04DFB66F7330}" sibTransId="{CDFDBCD3-B6F1-4AF2-BADC-F1136A04F0F4}"/>
    <dgm:cxn modelId="{608A3127-8C5F-4C8C-928D-ACB5F671A09F}" type="presOf" srcId="{2E3F28D7-D0BB-4E6E-B8C7-20260B5D1729}" destId="{13590B38-2BC7-4F10-A272-52F767D52F1F}" srcOrd="0" destOrd="0" presId="urn:microsoft.com/office/officeart/2005/8/layout/hList1"/>
    <dgm:cxn modelId="{808BC52F-AEA4-4B49-9C3B-E14927F3F84F}" type="presOf" srcId="{D084E90C-0C28-499E-9E7F-469113F4AA55}" destId="{4CE3F4EF-ECD5-4CAA-9973-F9FE4CB6C657}" srcOrd="0" destOrd="3" presId="urn:microsoft.com/office/officeart/2005/8/layout/hList1"/>
    <dgm:cxn modelId="{C68C0E62-C1B1-4D67-9464-88FF7EED255A}" srcId="{2E3F28D7-D0BB-4E6E-B8C7-20260B5D1729}" destId="{5D1EE007-0C0E-4A87-9FC5-D7C373825457}" srcOrd="0" destOrd="0" parTransId="{AAAFDE1A-3CF9-45D9-A9E4-2195EB2CD46B}" sibTransId="{5058E8ED-3C74-4FC3-83AA-44A762BB1EF6}"/>
    <dgm:cxn modelId="{99C10764-08CA-4555-AE03-9321E21EA100}" type="presOf" srcId="{DE1CA5B3-861D-4133-B20A-1D0C0DCF9EE5}" destId="{4CE3F4EF-ECD5-4CAA-9973-F9FE4CB6C657}" srcOrd="0" destOrd="1" presId="urn:microsoft.com/office/officeart/2005/8/layout/hList1"/>
    <dgm:cxn modelId="{63069548-9607-4B6D-94B2-5DEBCF4A22D5}" type="presOf" srcId="{83EA99F8-701D-4DEE-8715-EE198A4958AE}" destId="{C979ECE5-3EA7-4981-8061-0DBDE5E77FD4}" srcOrd="0" destOrd="3" presId="urn:microsoft.com/office/officeart/2005/8/layout/hList1"/>
    <dgm:cxn modelId="{F2E43C75-8465-40DF-9409-9AD03D07386F}" type="presOf" srcId="{4A4B1E6D-6D7B-4E16-9C8D-2A3DB0AA77F4}" destId="{4CE3F4EF-ECD5-4CAA-9973-F9FE4CB6C657}" srcOrd="0" destOrd="4" presId="urn:microsoft.com/office/officeart/2005/8/layout/hList1"/>
    <dgm:cxn modelId="{D06EAC91-4CAE-498E-A885-9C5DA3D947B6}" type="presOf" srcId="{6D6DDD82-46C3-4993-92BB-AB56034E7C9E}" destId="{FADB93DE-B97A-441E-BB5B-89086F736469}" srcOrd="0" destOrd="0" presId="urn:microsoft.com/office/officeart/2005/8/layout/hList1"/>
    <dgm:cxn modelId="{1866479B-E9A8-4455-BE60-FE77CE59C3C0}" type="presOf" srcId="{A28BF070-4DC7-4D8A-BCA8-F1D9F516998D}" destId="{4CE3F4EF-ECD5-4CAA-9973-F9FE4CB6C657}" srcOrd="0" destOrd="0" presId="urn:microsoft.com/office/officeart/2005/8/layout/hList1"/>
    <dgm:cxn modelId="{CFA979A7-84C0-420A-BA91-5B01FC83F7F9}" srcId="{6D6DDD82-46C3-4993-92BB-AB56034E7C9E}" destId="{A28BF070-4DC7-4D8A-BCA8-F1D9F516998D}" srcOrd="0" destOrd="0" parTransId="{C6776E4D-7F1F-435D-AA37-974E0BFAA8AA}" sibTransId="{7B3261B1-121B-4EF6-A6A2-2DB31D0362EA}"/>
    <dgm:cxn modelId="{EFC162AA-7FAF-4664-91AC-944D310175F8}" srcId="{A28BF070-4DC7-4D8A-BCA8-F1D9F516998D}" destId="{DE1CA5B3-861D-4133-B20A-1D0C0DCF9EE5}" srcOrd="0" destOrd="0" parTransId="{079824F4-CB81-46BF-AC29-409D920A162D}" sibTransId="{B6DFCBAC-71A4-4201-B335-FA9205D7720E}"/>
    <dgm:cxn modelId="{C61D1DAB-C7C8-4870-8D2D-404AB5147649}" type="presOf" srcId="{27872722-EB5D-466A-BB02-D17C24D00570}" destId="{C979ECE5-3EA7-4981-8061-0DBDE5E77FD4}" srcOrd="0" destOrd="2" presId="urn:microsoft.com/office/officeart/2005/8/layout/hList1"/>
    <dgm:cxn modelId="{69CD60AE-3209-40E8-96DC-6C0AC1073D15}" srcId="{5D1EE007-0C0E-4A87-9FC5-D7C373825457}" destId="{28FF746D-D0BF-44F9-9CBC-E9C6D187BB1F}" srcOrd="0" destOrd="0" parTransId="{E8BB75A5-77D4-4A71-B819-A3989D07D637}" sibTransId="{D3FFCF08-185C-4623-A9A4-A9202F370634}"/>
    <dgm:cxn modelId="{5CB7ACB1-5BF5-4BF1-936A-8EE751C87E21}" srcId="{5D1EE007-0C0E-4A87-9FC5-D7C373825457}" destId="{27872722-EB5D-466A-BB02-D17C24D00570}" srcOrd="1" destOrd="0" parTransId="{83CAC1E8-BF01-4C5A-8026-909866416F54}" sibTransId="{F36D9617-7925-4E31-AC97-7F87C039611A}"/>
    <dgm:cxn modelId="{15E213C3-9619-4AB2-884C-81C93AC8B319}" srcId="{A28BF070-4DC7-4D8A-BCA8-F1D9F516998D}" destId="{4A4B1E6D-6D7B-4E16-9C8D-2A3DB0AA77F4}" srcOrd="3" destOrd="0" parTransId="{126B6A2F-AD93-42A1-8BA3-C952A04B78A4}" sibTransId="{20693F5D-019A-4E6D-BE39-8527491DE9CB}"/>
    <dgm:cxn modelId="{260E53CA-E317-4A86-A3D3-AB22934D4896}" srcId="{D055A6E1-E796-42E7-BA16-08A2CC5CC91A}" destId="{D63EC8D0-297C-408A-A445-CA8EAFEDA2D7}" srcOrd="2" destOrd="0" parTransId="{179CEB7F-BF90-43E4-B2FB-A252B50747CE}" sibTransId="{E204DC84-6A68-4877-A3F7-B519F344614A}"/>
    <dgm:cxn modelId="{247BCBD1-5DF3-4A58-907A-6B084DDD3A2E}" type="presOf" srcId="{30D6E003-41DE-40B6-B9B1-E9A1784884AF}" destId="{4CE3F4EF-ECD5-4CAA-9973-F9FE4CB6C657}" srcOrd="0" destOrd="2" presId="urn:microsoft.com/office/officeart/2005/8/layout/hList1"/>
    <dgm:cxn modelId="{92E63DD2-6D75-43AF-844C-6EA4CD99D97E}" type="presOf" srcId="{D63EC8D0-297C-408A-A445-CA8EAFEDA2D7}" destId="{6496FF9B-9006-4991-B12C-4784798A38B4}" srcOrd="0" destOrd="0" presId="urn:microsoft.com/office/officeart/2005/8/layout/hList1"/>
    <dgm:cxn modelId="{7DA95ED4-3A98-40ED-90D2-724ACEEBBF3B}" srcId="{A28BF070-4DC7-4D8A-BCA8-F1D9F516998D}" destId="{30D6E003-41DE-40B6-B9B1-E9A1784884AF}" srcOrd="1" destOrd="0" parTransId="{9C5D508F-BFCB-4DD3-9091-90C2554EBC24}" sibTransId="{15408B42-E06F-446D-BCB1-7059B91AC237}"/>
    <dgm:cxn modelId="{6354E3D7-5E7E-454E-A910-4B9E5B18043E}" srcId="{D63EC8D0-297C-408A-A445-CA8EAFEDA2D7}" destId="{B4547BCB-C422-45D6-B0B1-1BDE05803CA3}" srcOrd="0" destOrd="0" parTransId="{586FE56E-A90A-4371-88A3-75127F63A49F}" sibTransId="{F639C0B8-11EF-4CCA-A84F-096833984836}"/>
    <dgm:cxn modelId="{009072DB-1BBD-424F-AD4A-DC18F91FDEE4}" srcId="{5D1EE007-0C0E-4A87-9FC5-D7C373825457}" destId="{83EA99F8-701D-4DEE-8715-EE198A4958AE}" srcOrd="2" destOrd="0" parTransId="{1D87B5E5-0199-41F8-88AF-7AE840D389A0}" sibTransId="{452B25D3-C9B3-4D39-ACED-8DD43D87AE51}"/>
    <dgm:cxn modelId="{0D16CDDD-4EDC-45BF-B996-8A9F58AA0412}" type="presOf" srcId="{B4547BCB-C422-45D6-B0B1-1BDE05803CA3}" destId="{013B6C2B-BB90-473C-853E-5C6550BF99E4}" srcOrd="0" destOrd="0" presId="urn:microsoft.com/office/officeart/2005/8/layout/hList1"/>
    <dgm:cxn modelId="{ACCF08E3-0C12-4639-88BC-A1CF1447B955}" type="presOf" srcId="{D055A6E1-E796-42E7-BA16-08A2CC5CC91A}" destId="{302F21E2-D4B8-4A43-9BD1-293F1D19B283}" srcOrd="0" destOrd="0" presId="urn:microsoft.com/office/officeart/2005/8/layout/hList1"/>
    <dgm:cxn modelId="{4B2A0CFB-132E-482C-98A4-8BB23E894F30}" srcId="{D055A6E1-E796-42E7-BA16-08A2CC5CC91A}" destId="{2E3F28D7-D0BB-4E6E-B8C7-20260B5D1729}" srcOrd="1" destOrd="0" parTransId="{28E434A0-D625-4F0A-801C-CE74950F465F}" sibTransId="{1470754B-EA56-48A4-A4E5-F182ECE696C1}"/>
    <dgm:cxn modelId="{63D7B965-6AC6-4D4A-B7A6-132316794DCA}" type="presParOf" srcId="{302F21E2-D4B8-4A43-9BD1-293F1D19B283}" destId="{73FE4099-72AA-4B26-9A75-9F084FCF899C}" srcOrd="0" destOrd="0" presId="urn:microsoft.com/office/officeart/2005/8/layout/hList1"/>
    <dgm:cxn modelId="{85F232FE-57EC-466F-95FC-A2DA437B739D}" type="presParOf" srcId="{73FE4099-72AA-4B26-9A75-9F084FCF899C}" destId="{FADB93DE-B97A-441E-BB5B-89086F736469}" srcOrd="0" destOrd="0" presId="urn:microsoft.com/office/officeart/2005/8/layout/hList1"/>
    <dgm:cxn modelId="{456D40C5-1373-4588-9C12-C57E29E4736C}" type="presParOf" srcId="{73FE4099-72AA-4B26-9A75-9F084FCF899C}" destId="{4CE3F4EF-ECD5-4CAA-9973-F9FE4CB6C657}" srcOrd="1" destOrd="0" presId="urn:microsoft.com/office/officeart/2005/8/layout/hList1"/>
    <dgm:cxn modelId="{24085D63-E03C-4B00-BBC2-4487D085F60D}" type="presParOf" srcId="{302F21E2-D4B8-4A43-9BD1-293F1D19B283}" destId="{EC18971B-B6DB-4135-87CF-87801B3D7E33}" srcOrd="1" destOrd="0" presId="urn:microsoft.com/office/officeart/2005/8/layout/hList1"/>
    <dgm:cxn modelId="{DC1C6B7E-4F42-448B-8714-A609C7FBDC12}" type="presParOf" srcId="{302F21E2-D4B8-4A43-9BD1-293F1D19B283}" destId="{177A5D87-48F4-4704-82A3-05FF1717B0C9}" srcOrd="2" destOrd="0" presId="urn:microsoft.com/office/officeart/2005/8/layout/hList1"/>
    <dgm:cxn modelId="{6E69AED2-B1B9-416E-A55E-E4A62C8CCDEB}" type="presParOf" srcId="{177A5D87-48F4-4704-82A3-05FF1717B0C9}" destId="{13590B38-2BC7-4F10-A272-52F767D52F1F}" srcOrd="0" destOrd="0" presId="urn:microsoft.com/office/officeart/2005/8/layout/hList1"/>
    <dgm:cxn modelId="{A762B1FF-AB49-4F85-A411-33C69538FFF5}" type="presParOf" srcId="{177A5D87-48F4-4704-82A3-05FF1717B0C9}" destId="{C979ECE5-3EA7-4981-8061-0DBDE5E77FD4}" srcOrd="1" destOrd="0" presId="urn:microsoft.com/office/officeart/2005/8/layout/hList1"/>
    <dgm:cxn modelId="{49BE033C-95CC-4B98-98BF-A491110D5713}" type="presParOf" srcId="{302F21E2-D4B8-4A43-9BD1-293F1D19B283}" destId="{FC8F1637-4F09-4277-A49E-8969B72932DD}" srcOrd="3" destOrd="0" presId="urn:microsoft.com/office/officeart/2005/8/layout/hList1"/>
    <dgm:cxn modelId="{94550153-DF21-42A2-ABA2-B80A133305C9}" type="presParOf" srcId="{302F21E2-D4B8-4A43-9BD1-293F1D19B283}" destId="{5747AE9A-531A-4A5E-86C9-80040D3DA6A7}" srcOrd="4" destOrd="0" presId="urn:microsoft.com/office/officeart/2005/8/layout/hList1"/>
    <dgm:cxn modelId="{C5C65374-D46E-49EB-96FE-07008CB4D323}" type="presParOf" srcId="{5747AE9A-531A-4A5E-86C9-80040D3DA6A7}" destId="{6496FF9B-9006-4991-B12C-4784798A38B4}" srcOrd="0" destOrd="0" presId="urn:microsoft.com/office/officeart/2005/8/layout/hList1"/>
    <dgm:cxn modelId="{2031AA10-C617-4C2E-A0B0-A5468496F9F9}" type="presParOf" srcId="{5747AE9A-531A-4A5E-86C9-80040D3DA6A7}" destId="{013B6C2B-BB90-473C-853E-5C6550BF99E4}"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D70DE8-B652-426D-8B56-581F6C92FE7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2EBEC77-00B1-4532-93B9-8E28FF197CD8}">
      <dgm:prSet/>
      <dgm:spPr/>
      <dgm:t>
        <a:bodyPr/>
        <a:lstStyle/>
        <a:p>
          <a:r>
            <a:rPr lang="en-US"/>
            <a:t>Regulates and licenses:</a:t>
          </a:r>
        </a:p>
      </dgm:t>
    </dgm:pt>
    <dgm:pt modelId="{0868A1D0-4827-4770-916A-49788043EEA5}" type="parTrans" cxnId="{D2C4BF78-9996-477C-B0CC-9B170361463D}">
      <dgm:prSet/>
      <dgm:spPr/>
      <dgm:t>
        <a:bodyPr/>
        <a:lstStyle/>
        <a:p>
          <a:endParaRPr lang="en-US"/>
        </a:p>
      </dgm:t>
    </dgm:pt>
    <dgm:pt modelId="{88A1A86B-C28E-48D9-A8EC-13BFF06E1DB2}" type="sibTrans" cxnId="{D2C4BF78-9996-477C-B0CC-9B170361463D}">
      <dgm:prSet/>
      <dgm:spPr/>
      <dgm:t>
        <a:bodyPr/>
        <a:lstStyle/>
        <a:p>
          <a:endParaRPr lang="en-US"/>
        </a:p>
      </dgm:t>
    </dgm:pt>
    <dgm:pt modelId="{A614D9D9-6215-4F4E-8F06-05A615718141}">
      <dgm:prSet/>
      <dgm:spPr/>
      <dgm:t>
        <a:bodyPr/>
        <a:lstStyle/>
        <a:p>
          <a:r>
            <a:rPr lang="en-US"/>
            <a:t>Disposal of radioactive substances</a:t>
          </a:r>
        </a:p>
      </dgm:t>
    </dgm:pt>
    <dgm:pt modelId="{E3E171C7-D950-4B93-ACBA-2451258F43F6}" type="parTrans" cxnId="{B7CA0CBC-AEA5-4103-A00C-978AF5A430F1}">
      <dgm:prSet/>
      <dgm:spPr/>
      <dgm:t>
        <a:bodyPr/>
        <a:lstStyle/>
        <a:p>
          <a:endParaRPr lang="en-US"/>
        </a:p>
      </dgm:t>
    </dgm:pt>
    <dgm:pt modelId="{8C51B2C1-73DD-43DB-A2DB-E179CB239651}" type="sibTrans" cxnId="{B7CA0CBC-AEA5-4103-A00C-978AF5A430F1}">
      <dgm:prSet/>
      <dgm:spPr/>
      <dgm:t>
        <a:bodyPr/>
        <a:lstStyle/>
        <a:p>
          <a:endParaRPr lang="en-US"/>
        </a:p>
      </dgm:t>
    </dgm:pt>
    <dgm:pt modelId="{1AAAA6EA-C122-4CE8-AC11-6C100F42DD8E}">
      <dgm:prSet/>
      <dgm:spPr/>
      <dgm:t>
        <a:bodyPr/>
        <a:lstStyle/>
        <a:p>
          <a:r>
            <a:rPr lang="en-US"/>
            <a:t>Processing of:</a:t>
          </a:r>
        </a:p>
      </dgm:t>
    </dgm:pt>
    <dgm:pt modelId="{27D9A300-C612-470F-A9E1-FA4641734526}" type="parTrans" cxnId="{C792B24E-A0FE-44AC-B82A-0D4095187714}">
      <dgm:prSet/>
      <dgm:spPr/>
      <dgm:t>
        <a:bodyPr/>
        <a:lstStyle/>
        <a:p>
          <a:endParaRPr lang="en-US"/>
        </a:p>
      </dgm:t>
    </dgm:pt>
    <dgm:pt modelId="{590F28AE-7AF4-463D-A8EF-ED3D18E56152}" type="sibTrans" cxnId="{C792B24E-A0FE-44AC-B82A-0D4095187714}">
      <dgm:prSet/>
      <dgm:spPr/>
      <dgm:t>
        <a:bodyPr/>
        <a:lstStyle/>
        <a:p>
          <a:endParaRPr lang="en-US"/>
        </a:p>
      </dgm:t>
    </dgm:pt>
    <dgm:pt modelId="{A487F3C2-7D83-4B63-B460-FB23F81867F2}">
      <dgm:prSet/>
      <dgm:spPr/>
      <dgm:t>
        <a:bodyPr/>
        <a:lstStyle/>
        <a:p>
          <a:r>
            <a:rPr lang="en-US"/>
            <a:t>Low level radioactive waste (LLRW)</a:t>
          </a:r>
        </a:p>
      </dgm:t>
    </dgm:pt>
    <dgm:pt modelId="{A49DBF14-A06D-4A55-AD71-E22709C42B33}" type="parTrans" cxnId="{F65885B1-8C5C-4366-A8E2-4F708534B7F8}">
      <dgm:prSet/>
      <dgm:spPr/>
      <dgm:t>
        <a:bodyPr/>
        <a:lstStyle/>
        <a:p>
          <a:endParaRPr lang="en-US"/>
        </a:p>
      </dgm:t>
    </dgm:pt>
    <dgm:pt modelId="{692AF9FB-3704-4B2C-8AC4-BE75E392237F}" type="sibTrans" cxnId="{F65885B1-8C5C-4366-A8E2-4F708534B7F8}">
      <dgm:prSet/>
      <dgm:spPr/>
      <dgm:t>
        <a:bodyPr/>
        <a:lstStyle/>
        <a:p>
          <a:endParaRPr lang="en-US"/>
        </a:p>
      </dgm:t>
    </dgm:pt>
    <dgm:pt modelId="{25CE949D-C24D-464B-A15C-6376A80E144B}">
      <dgm:prSet/>
      <dgm:spPr/>
      <dgm:t>
        <a:bodyPr/>
        <a:lstStyle/>
        <a:p>
          <a:r>
            <a:rPr lang="en-US"/>
            <a:t>Naturally occurring radioactive material (NORM)</a:t>
          </a:r>
        </a:p>
      </dgm:t>
    </dgm:pt>
    <dgm:pt modelId="{CDA3E33B-2D31-4787-91FE-273592D0E0DE}" type="parTrans" cxnId="{17A47030-7EB2-40CB-8A40-F0D5F546A653}">
      <dgm:prSet/>
      <dgm:spPr/>
      <dgm:t>
        <a:bodyPr/>
        <a:lstStyle/>
        <a:p>
          <a:endParaRPr lang="en-US"/>
        </a:p>
      </dgm:t>
    </dgm:pt>
    <dgm:pt modelId="{D4082F5E-72AA-4A3A-8DEC-B094B901CC8B}" type="sibTrans" cxnId="{17A47030-7EB2-40CB-8A40-F0D5F546A653}">
      <dgm:prSet/>
      <dgm:spPr/>
      <dgm:t>
        <a:bodyPr/>
        <a:lstStyle/>
        <a:p>
          <a:endParaRPr lang="en-US"/>
        </a:p>
      </dgm:t>
    </dgm:pt>
    <dgm:pt modelId="{42621CC9-CF03-4B3A-BF0C-C3E0B478FA7B}">
      <dgm:prSet/>
      <dgm:spPr/>
      <dgm:t>
        <a:bodyPr/>
        <a:lstStyle/>
        <a:p>
          <a:r>
            <a:rPr lang="en-US"/>
            <a:t>By-product material </a:t>
          </a:r>
        </a:p>
      </dgm:t>
    </dgm:pt>
    <dgm:pt modelId="{52B5B7D8-03A0-4A07-A215-6E6C95DB44A3}" type="parTrans" cxnId="{58B4F3C6-A4F4-418A-87F2-B97D7FE4A7EB}">
      <dgm:prSet/>
      <dgm:spPr/>
      <dgm:t>
        <a:bodyPr/>
        <a:lstStyle/>
        <a:p>
          <a:endParaRPr lang="en-US"/>
        </a:p>
      </dgm:t>
    </dgm:pt>
    <dgm:pt modelId="{E0536553-4847-4129-80DC-EFBED2BCA958}" type="sibTrans" cxnId="{58B4F3C6-A4F4-418A-87F2-B97D7FE4A7EB}">
      <dgm:prSet/>
      <dgm:spPr/>
      <dgm:t>
        <a:bodyPr/>
        <a:lstStyle/>
        <a:p>
          <a:endParaRPr lang="en-US"/>
        </a:p>
      </dgm:t>
    </dgm:pt>
    <dgm:pt modelId="{1141FECE-B522-4195-9620-CD8E1EB223F4}">
      <dgm:prSet/>
      <dgm:spPr/>
      <dgm:t>
        <a:bodyPr/>
        <a:lstStyle/>
        <a:p>
          <a:r>
            <a:rPr lang="en-US"/>
            <a:t>Recovery &amp; processing of source material</a:t>
          </a:r>
        </a:p>
      </dgm:t>
    </dgm:pt>
    <dgm:pt modelId="{42777D11-D16C-48C0-BAD9-6BB3D36E2FAE}" type="parTrans" cxnId="{3B0B7ABC-0CB3-4EA6-80F0-E8BACED890D5}">
      <dgm:prSet/>
      <dgm:spPr/>
      <dgm:t>
        <a:bodyPr/>
        <a:lstStyle/>
        <a:p>
          <a:endParaRPr lang="en-US"/>
        </a:p>
      </dgm:t>
    </dgm:pt>
    <dgm:pt modelId="{874AD7CF-66A6-4E21-BEC7-C2ACE11FFA49}" type="sibTrans" cxnId="{3B0B7ABC-0CB3-4EA6-80F0-E8BACED890D5}">
      <dgm:prSet/>
      <dgm:spPr/>
      <dgm:t>
        <a:bodyPr/>
        <a:lstStyle/>
        <a:p>
          <a:endParaRPr lang="en-US"/>
        </a:p>
      </dgm:t>
    </dgm:pt>
    <dgm:pt modelId="{DD4BD479-E0A8-4F86-BDC3-F8744495B7DB}">
      <dgm:prSet/>
      <dgm:spPr/>
      <dgm:t>
        <a:bodyPr/>
        <a:lstStyle/>
        <a:p>
          <a:r>
            <a:rPr lang="en-US"/>
            <a:t>Processing of by-product material </a:t>
          </a:r>
        </a:p>
      </dgm:t>
    </dgm:pt>
    <dgm:pt modelId="{D0C84B51-3993-406A-9343-46EF44BF1AA2}" type="parTrans" cxnId="{03ACB1DE-4355-4AE1-B5E7-7E132F140547}">
      <dgm:prSet/>
      <dgm:spPr/>
      <dgm:t>
        <a:bodyPr/>
        <a:lstStyle/>
        <a:p>
          <a:endParaRPr lang="en-US"/>
        </a:p>
      </dgm:t>
    </dgm:pt>
    <dgm:pt modelId="{E890005E-D794-44AC-A058-B9901373BD56}" type="sibTrans" cxnId="{03ACB1DE-4355-4AE1-B5E7-7E132F140547}">
      <dgm:prSet/>
      <dgm:spPr/>
      <dgm:t>
        <a:bodyPr/>
        <a:lstStyle/>
        <a:p>
          <a:endParaRPr lang="en-US"/>
        </a:p>
      </dgm:t>
    </dgm:pt>
    <dgm:pt modelId="{D8BB763D-8B48-490D-A4EB-37DD9D80FDB4}">
      <dgm:prSet/>
      <dgm:spPr/>
      <dgm:t>
        <a:bodyPr/>
        <a:lstStyle/>
        <a:p>
          <a:r>
            <a:rPr lang="en-US" dirty="0"/>
            <a:t>Sites for storage &amp; disposal of LLRW, by-product &amp; NORM</a:t>
          </a:r>
        </a:p>
      </dgm:t>
    </dgm:pt>
    <dgm:pt modelId="{81F9FACB-BC46-4C24-A06C-F5FCD8EEFDE5}" type="parTrans" cxnId="{8DE9FFE7-8F39-4DC3-ACE9-026B250D1179}">
      <dgm:prSet/>
      <dgm:spPr/>
      <dgm:t>
        <a:bodyPr/>
        <a:lstStyle/>
        <a:p>
          <a:endParaRPr lang="en-US"/>
        </a:p>
      </dgm:t>
    </dgm:pt>
    <dgm:pt modelId="{4864B219-3AAC-4CA4-A937-11333FF115C6}" type="sibTrans" cxnId="{8DE9FFE7-8F39-4DC3-ACE9-026B250D1179}">
      <dgm:prSet/>
      <dgm:spPr/>
      <dgm:t>
        <a:bodyPr/>
        <a:lstStyle/>
        <a:p>
          <a:endParaRPr lang="en-US"/>
        </a:p>
      </dgm:t>
    </dgm:pt>
    <dgm:pt modelId="{C9FC2F18-85C3-4AB8-AEF6-CAD092DEDA11}" type="pres">
      <dgm:prSet presAssocID="{28D70DE8-B652-426D-8B56-581F6C92FE7A}" presName="linear" presStyleCnt="0">
        <dgm:presLayoutVars>
          <dgm:dir/>
          <dgm:animLvl val="lvl"/>
          <dgm:resizeHandles val="exact"/>
        </dgm:presLayoutVars>
      </dgm:prSet>
      <dgm:spPr/>
    </dgm:pt>
    <dgm:pt modelId="{FDA7ADB2-27A0-4BA5-A243-9428319176A7}" type="pres">
      <dgm:prSet presAssocID="{B2EBEC77-00B1-4532-93B9-8E28FF197CD8}" presName="parentLin" presStyleCnt="0"/>
      <dgm:spPr/>
    </dgm:pt>
    <dgm:pt modelId="{6CF454AA-74A4-4918-8D3E-7822C1694DB9}" type="pres">
      <dgm:prSet presAssocID="{B2EBEC77-00B1-4532-93B9-8E28FF197CD8}" presName="parentLeftMargin" presStyleLbl="node1" presStyleIdx="0" presStyleCnt="1"/>
      <dgm:spPr/>
    </dgm:pt>
    <dgm:pt modelId="{AAA4F58E-3F98-40FE-BBEE-B31AB7DF2D59}" type="pres">
      <dgm:prSet presAssocID="{B2EBEC77-00B1-4532-93B9-8E28FF197CD8}" presName="parentText" presStyleLbl="node1" presStyleIdx="0" presStyleCnt="1">
        <dgm:presLayoutVars>
          <dgm:chMax val="0"/>
          <dgm:bulletEnabled val="1"/>
        </dgm:presLayoutVars>
      </dgm:prSet>
      <dgm:spPr/>
    </dgm:pt>
    <dgm:pt modelId="{05AC78C4-C97F-4EDA-870E-2916B194F817}" type="pres">
      <dgm:prSet presAssocID="{B2EBEC77-00B1-4532-93B9-8E28FF197CD8}" presName="negativeSpace" presStyleCnt="0"/>
      <dgm:spPr/>
    </dgm:pt>
    <dgm:pt modelId="{1AC48691-FBFB-442D-A24C-55DD03667B21}" type="pres">
      <dgm:prSet presAssocID="{B2EBEC77-00B1-4532-93B9-8E28FF197CD8}" presName="childText" presStyleLbl="conFgAcc1" presStyleIdx="0" presStyleCnt="1">
        <dgm:presLayoutVars>
          <dgm:bulletEnabled val="1"/>
        </dgm:presLayoutVars>
      </dgm:prSet>
      <dgm:spPr/>
    </dgm:pt>
  </dgm:ptLst>
  <dgm:cxnLst>
    <dgm:cxn modelId="{16632D05-F83B-4EBA-B245-B2E9351040D0}" type="presOf" srcId="{DD4BD479-E0A8-4F86-BDC3-F8744495B7DB}" destId="{1AC48691-FBFB-442D-A24C-55DD03667B21}" srcOrd="0" destOrd="6" presId="urn:microsoft.com/office/officeart/2005/8/layout/list1"/>
    <dgm:cxn modelId="{CDEA570D-F018-471D-AA00-63AB684423E3}" type="presOf" srcId="{B2EBEC77-00B1-4532-93B9-8E28FF197CD8}" destId="{6CF454AA-74A4-4918-8D3E-7822C1694DB9}" srcOrd="0" destOrd="0" presId="urn:microsoft.com/office/officeart/2005/8/layout/list1"/>
    <dgm:cxn modelId="{17A47030-7EB2-40CB-8A40-F0D5F546A653}" srcId="{1AAAA6EA-C122-4CE8-AC11-6C100F42DD8E}" destId="{25CE949D-C24D-464B-A15C-6376A80E144B}" srcOrd="1" destOrd="0" parTransId="{CDA3E33B-2D31-4787-91FE-273592D0E0DE}" sibTransId="{D4082F5E-72AA-4A3A-8DEC-B094B901CC8B}"/>
    <dgm:cxn modelId="{8A8BC231-97F6-4659-96F9-9CA523FF5458}" type="presOf" srcId="{42621CC9-CF03-4B3A-BF0C-C3E0B478FA7B}" destId="{1AC48691-FBFB-442D-A24C-55DD03667B21}" srcOrd="0" destOrd="4" presId="urn:microsoft.com/office/officeart/2005/8/layout/list1"/>
    <dgm:cxn modelId="{91E75361-2D49-4B3D-A3FE-919E52AD7BFB}" type="presOf" srcId="{A487F3C2-7D83-4B63-B460-FB23F81867F2}" destId="{1AC48691-FBFB-442D-A24C-55DD03667B21}" srcOrd="0" destOrd="2" presId="urn:microsoft.com/office/officeart/2005/8/layout/list1"/>
    <dgm:cxn modelId="{C792B24E-A0FE-44AC-B82A-0D4095187714}" srcId="{B2EBEC77-00B1-4532-93B9-8E28FF197CD8}" destId="{1AAAA6EA-C122-4CE8-AC11-6C100F42DD8E}" srcOrd="1" destOrd="0" parTransId="{27D9A300-C612-470F-A9E1-FA4641734526}" sibTransId="{590F28AE-7AF4-463D-A8EF-ED3D18E56152}"/>
    <dgm:cxn modelId="{2762F852-9205-4122-A4C8-5C51377A6BC9}" type="presOf" srcId="{25CE949D-C24D-464B-A15C-6376A80E144B}" destId="{1AC48691-FBFB-442D-A24C-55DD03667B21}" srcOrd="0" destOrd="3" presId="urn:microsoft.com/office/officeart/2005/8/layout/list1"/>
    <dgm:cxn modelId="{D2C4BF78-9996-477C-B0CC-9B170361463D}" srcId="{28D70DE8-B652-426D-8B56-581F6C92FE7A}" destId="{B2EBEC77-00B1-4532-93B9-8E28FF197CD8}" srcOrd="0" destOrd="0" parTransId="{0868A1D0-4827-4770-916A-49788043EEA5}" sibTransId="{88A1A86B-C28E-48D9-A8EC-13BFF06E1DB2}"/>
    <dgm:cxn modelId="{596D248B-3D60-42BE-9B73-5AE35C1B31FE}" type="presOf" srcId="{1AAAA6EA-C122-4CE8-AC11-6C100F42DD8E}" destId="{1AC48691-FBFB-442D-A24C-55DD03667B21}" srcOrd="0" destOrd="1" presId="urn:microsoft.com/office/officeart/2005/8/layout/list1"/>
    <dgm:cxn modelId="{8D1A1893-3EA0-4FAE-A2C7-D6E179AAEE3B}" type="presOf" srcId="{28D70DE8-B652-426D-8B56-581F6C92FE7A}" destId="{C9FC2F18-85C3-4AB8-AEF6-CAD092DEDA11}" srcOrd="0" destOrd="0" presId="urn:microsoft.com/office/officeart/2005/8/layout/list1"/>
    <dgm:cxn modelId="{F65885B1-8C5C-4366-A8E2-4F708534B7F8}" srcId="{1AAAA6EA-C122-4CE8-AC11-6C100F42DD8E}" destId="{A487F3C2-7D83-4B63-B460-FB23F81867F2}" srcOrd="0" destOrd="0" parTransId="{A49DBF14-A06D-4A55-AD71-E22709C42B33}" sibTransId="{692AF9FB-3704-4B2C-8AC4-BE75E392237F}"/>
    <dgm:cxn modelId="{520090B5-DC17-4218-B8CF-15D5B1356B96}" type="presOf" srcId="{D8BB763D-8B48-490D-A4EB-37DD9D80FDB4}" destId="{1AC48691-FBFB-442D-A24C-55DD03667B21}" srcOrd="0" destOrd="7" presId="urn:microsoft.com/office/officeart/2005/8/layout/list1"/>
    <dgm:cxn modelId="{340435B9-C2B4-4D04-A37D-626AED0CD2EB}" type="presOf" srcId="{1141FECE-B522-4195-9620-CD8E1EB223F4}" destId="{1AC48691-FBFB-442D-A24C-55DD03667B21}" srcOrd="0" destOrd="5" presId="urn:microsoft.com/office/officeart/2005/8/layout/list1"/>
    <dgm:cxn modelId="{E571DFBB-6C86-43BC-90BA-FCD18B6AA87C}" type="presOf" srcId="{A614D9D9-6215-4F4E-8F06-05A615718141}" destId="{1AC48691-FBFB-442D-A24C-55DD03667B21}" srcOrd="0" destOrd="0" presId="urn:microsoft.com/office/officeart/2005/8/layout/list1"/>
    <dgm:cxn modelId="{B7CA0CBC-AEA5-4103-A00C-978AF5A430F1}" srcId="{B2EBEC77-00B1-4532-93B9-8E28FF197CD8}" destId="{A614D9D9-6215-4F4E-8F06-05A615718141}" srcOrd="0" destOrd="0" parTransId="{E3E171C7-D950-4B93-ACBA-2451258F43F6}" sibTransId="{8C51B2C1-73DD-43DB-A2DB-E179CB239651}"/>
    <dgm:cxn modelId="{3B0B7ABC-0CB3-4EA6-80F0-E8BACED890D5}" srcId="{B2EBEC77-00B1-4532-93B9-8E28FF197CD8}" destId="{1141FECE-B522-4195-9620-CD8E1EB223F4}" srcOrd="2" destOrd="0" parTransId="{42777D11-D16C-48C0-BAD9-6BB3D36E2FAE}" sibTransId="{874AD7CF-66A6-4E21-BEC7-C2ACE11FFA49}"/>
    <dgm:cxn modelId="{FDA1B8BE-1A51-43B9-A4B7-E7C1B370048D}" type="presOf" srcId="{B2EBEC77-00B1-4532-93B9-8E28FF197CD8}" destId="{AAA4F58E-3F98-40FE-BBEE-B31AB7DF2D59}" srcOrd="1" destOrd="0" presId="urn:microsoft.com/office/officeart/2005/8/layout/list1"/>
    <dgm:cxn modelId="{58B4F3C6-A4F4-418A-87F2-B97D7FE4A7EB}" srcId="{1AAAA6EA-C122-4CE8-AC11-6C100F42DD8E}" destId="{42621CC9-CF03-4B3A-BF0C-C3E0B478FA7B}" srcOrd="2" destOrd="0" parTransId="{52B5B7D8-03A0-4A07-A215-6E6C95DB44A3}" sibTransId="{E0536553-4847-4129-80DC-EFBED2BCA958}"/>
    <dgm:cxn modelId="{03ACB1DE-4355-4AE1-B5E7-7E132F140547}" srcId="{B2EBEC77-00B1-4532-93B9-8E28FF197CD8}" destId="{DD4BD479-E0A8-4F86-BDC3-F8744495B7DB}" srcOrd="3" destOrd="0" parTransId="{D0C84B51-3993-406A-9343-46EF44BF1AA2}" sibTransId="{E890005E-D794-44AC-A058-B9901373BD56}"/>
    <dgm:cxn modelId="{8DE9FFE7-8F39-4DC3-ACE9-026B250D1179}" srcId="{B2EBEC77-00B1-4532-93B9-8E28FF197CD8}" destId="{D8BB763D-8B48-490D-A4EB-37DD9D80FDB4}" srcOrd="4" destOrd="0" parTransId="{81F9FACB-BC46-4C24-A06C-F5FCD8EEFDE5}" sibTransId="{4864B219-3AAC-4CA4-A937-11333FF115C6}"/>
    <dgm:cxn modelId="{D1B2391E-0CDB-4255-83B5-7BCD028FBC47}" type="presParOf" srcId="{C9FC2F18-85C3-4AB8-AEF6-CAD092DEDA11}" destId="{FDA7ADB2-27A0-4BA5-A243-9428319176A7}" srcOrd="0" destOrd="0" presId="urn:microsoft.com/office/officeart/2005/8/layout/list1"/>
    <dgm:cxn modelId="{18AB6F43-EF73-4BD1-8313-574041281FE9}" type="presParOf" srcId="{FDA7ADB2-27A0-4BA5-A243-9428319176A7}" destId="{6CF454AA-74A4-4918-8D3E-7822C1694DB9}" srcOrd="0" destOrd="0" presId="urn:microsoft.com/office/officeart/2005/8/layout/list1"/>
    <dgm:cxn modelId="{7AD434E0-69D9-478B-BAC1-B8BDF2DA2C7D}" type="presParOf" srcId="{FDA7ADB2-27A0-4BA5-A243-9428319176A7}" destId="{AAA4F58E-3F98-40FE-BBEE-B31AB7DF2D59}" srcOrd="1" destOrd="0" presId="urn:microsoft.com/office/officeart/2005/8/layout/list1"/>
    <dgm:cxn modelId="{A913AA93-E1B4-4EC3-B394-D220EB0C1021}" type="presParOf" srcId="{C9FC2F18-85C3-4AB8-AEF6-CAD092DEDA11}" destId="{05AC78C4-C97F-4EDA-870E-2916B194F817}" srcOrd="1" destOrd="0" presId="urn:microsoft.com/office/officeart/2005/8/layout/list1"/>
    <dgm:cxn modelId="{B2884090-7228-435E-85F3-2DA2FD396074}" type="presParOf" srcId="{C9FC2F18-85C3-4AB8-AEF6-CAD092DEDA11}" destId="{1AC48691-FBFB-442D-A24C-55DD03667B21}"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25722C-A3FF-417D-880F-0D33EB92E14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2E74DF84-D887-41A2-AEA3-FB6131035D9A}">
      <dgm:prSet/>
      <dgm:spPr/>
      <dgm:t>
        <a:bodyPr/>
        <a:lstStyle/>
        <a:p>
          <a:pPr>
            <a:defRPr b="1"/>
          </a:pPr>
          <a:r>
            <a:rPr lang="en-US"/>
            <a:t>2004</a:t>
          </a:r>
        </a:p>
      </dgm:t>
    </dgm:pt>
    <dgm:pt modelId="{1CB070E5-2D44-4F48-A15B-3E54CF926FCB}" type="parTrans" cxnId="{534464C5-13AC-4A67-8F8B-14D258CF4368}">
      <dgm:prSet/>
      <dgm:spPr/>
      <dgm:t>
        <a:bodyPr/>
        <a:lstStyle/>
        <a:p>
          <a:endParaRPr lang="en-US"/>
        </a:p>
      </dgm:t>
    </dgm:pt>
    <dgm:pt modelId="{4A7E4C8E-ABED-49C3-8C3F-0065F0E492F0}" type="sibTrans" cxnId="{534464C5-13AC-4A67-8F8B-14D258CF4368}">
      <dgm:prSet/>
      <dgm:spPr/>
      <dgm:t>
        <a:bodyPr/>
        <a:lstStyle/>
        <a:p>
          <a:endParaRPr lang="en-US"/>
        </a:p>
      </dgm:t>
    </dgm:pt>
    <dgm:pt modelId="{3F11D759-5290-4A8D-B70E-CF98078D714E}">
      <dgm:prSet custT="1"/>
      <dgm:spPr/>
      <dgm:t>
        <a:bodyPr/>
        <a:lstStyle/>
        <a:p>
          <a:r>
            <a:rPr lang="en-US" sz="1600" dirty="0"/>
            <a:t>Organized by functional silos</a:t>
          </a:r>
        </a:p>
      </dgm:t>
    </dgm:pt>
    <dgm:pt modelId="{5F812D46-BDB9-4043-AA82-213B4F9341D7}" type="parTrans" cxnId="{8B692B3B-B037-427F-BBF4-FE5FFFDF230F}">
      <dgm:prSet/>
      <dgm:spPr/>
      <dgm:t>
        <a:bodyPr/>
        <a:lstStyle/>
        <a:p>
          <a:endParaRPr lang="en-US"/>
        </a:p>
      </dgm:t>
    </dgm:pt>
    <dgm:pt modelId="{CD3FE81B-8928-40F5-9040-0CE0200A10CF}" type="sibTrans" cxnId="{8B692B3B-B037-427F-BBF4-FE5FFFDF230F}">
      <dgm:prSet/>
      <dgm:spPr/>
      <dgm:t>
        <a:bodyPr/>
        <a:lstStyle/>
        <a:p>
          <a:endParaRPr lang="en-US"/>
        </a:p>
      </dgm:t>
    </dgm:pt>
    <dgm:pt modelId="{A0A74BE6-4D02-4209-A9DC-21D417FE3CA8}">
      <dgm:prSet custT="1"/>
      <dgm:spPr/>
      <dgm:t>
        <a:bodyPr/>
        <a:lstStyle/>
        <a:p>
          <a:r>
            <a:rPr lang="en-US" sz="1600" dirty="0"/>
            <a:t>Inspections</a:t>
          </a:r>
        </a:p>
      </dgm:t>
    </dgm:pt>
    <dgm:pt modelId="{BDF862BE-B8BD-4110-9AFC-49CF83FBC84B}" type="parTrans" cxnId="{69BDAF91-B715-421D-8B52-CF110742592D}">
      <dgm:prSet/>
      <dgm:spPr/>
      <dgm:t>
        <a:bodyPr/>
        <a:lstStyle/>
        <a:p>
          <a:endParaRPr lang="en-US"/>
        </a:p>
      </dgm:t>
    </dgm:pt>
    <dgm:pt modelId="{5C6478EB-ABF5-4F49-9F9A-19F620D0770D}" type="sibTrans" cxnId="{69BDAF91-B715-421D-8B52-CF110742592D}">
      <dgm:prSet/>
      <dgm:spPr/>
      <dgm:t>
        <a:bodyPr/>
        <a:lstStyle/>
        <a:p>
          <a:endParaRPr lang="en-US"/>
        </a:p>
      </dgm:t>
    </dgm:pt>
    <dgm:pt modelId="{447664CE-A3AB-45A4-B792-8E45357236B4}">
      <dgm:prSet custT="1"/>
      <dgm:spPr/>
      <dgm:t>
        <a:bodyPr/>
        <a:lstStyle/>
        <a:p>
          <a:r>
            <a:rPr lang="en-US" sz="1600" dirty="0"/>
            <a:t>Business Filing and Verification</a:t>
          </a:r>
        </a:p>
      </dgm:t>
    </dgm:pt>
    <dgm:pt modelId="{8840D542-E256-4FA2-8776-E204936D7089}" type="parTrans" cxnId="{3DB06346-02BE-4994-8EB1-CA9BE4FFDA3C}">
      <dgm:prSet/>
      <dgm:spPr/>
      <dgm:t>
        <a:bodyPr/>
        <a:lstStyle/>
        <a:p>
          <a:endParaRPr lang="en-US"/>
        </a:p>
      </dgm:t>
    </dgm:pt>
    <dgm:pt modelId="{16BCA544-3B90-464A-B62F-E4D742476B48}" type="sibTrans" cxnId="{3DB06346-02BE-4994-8EB1-CA9BE4FFDA3C}">
      <dgm:prSet/>
      <dgm:spPr/>
      <dgm:t>
        <a:bodyPr/>
        <a:lstStyle/>
        <a:p>
          <a:endParaRPr lang="en-US"/>
        </a:p>
      </dgm:t>
    </dgm:pt>
    <dgm:pt modelId="{30D5F6ED-CDDB-4CFB-84F1-15F3E7A5AA3F}">
      <dgm:prSet custT="1"/>
      <dgm:spPr/>
      <dgm:t>
        <a:bodyPr/>
        <a:lstStyle/>
        <a:p>
          <a:r>
            <a:rPr lang="en-US" sz="1600" dirty="0"/>
            <a:t>Policy Standards &amp; Quality Assurance</a:t>
          </a:r>
        </a:p>
      </dgm:t>
    </dgm:pt>
    <dgm:pt modelId="{318D662E-0E5B-47DD-ABBB-C81425A0AF79}" type="parTrans" cxnId="{C94A54BD-94B3-4534-BDE6-10F9E7AFE52D}">
      <dgm:prSet/>
      <dgm:spPr/>
      <dgm:t>
        <a:bodyPr/>
        <a:lstStyle/>
        <a:p>
          <a:endParaRPr lang="en-US"/>
        </a:p>
      </dgm:t>
    </dgm:pt>
    <dgm:pt modelId="{6B68B1CF-9BA7-431D-AFC4-4E68F07E5F4F}" type="sibTrans" cxnId="{C94A54BD-94B3-4534-BDE6-10F9E7AFE52D}">
      <dgm:prSet/>
      <dgm:spPr/>
      <dgm:t>
        <a:bodyPr/>
        <a:lstStyle/>
        <a:p>
          <a:endParaRPr lang="en-US"/>
        </a:p>
      </dgm:t>
    </dgm:pt>
    <dgm:pt modelId="{1517AD4E-3E68-4899-A5AD-F5BAB4D6DF65}">
      <dgm:prSet custT="1"/>
      <dgm:spPr/>
      <dgm:t>
        <a:bodyPr/>
        <a:lstStyle/>
        <a:p>
          <a:r>
            <a:rPr lang="en-US" sz="1600" dirty="0"/>
            <a:t>Compliance</a:t>
          </a:r>
        </a:p>
      </dgm:t>
    </dgm:pt>
    <dgm:pt modelId="{FF6976CD-F9CF-4D04-959D-AD50F3B5A912}" type="parTrans" cxnId="{126DD0E0-2F5D-4A17-A034-ACED00BC2DAF}">
      <dgm:prSet/>
      <dgm:spPr/>
      <dgm:t>
        <a:bodyPr/>
        <a:lstStyle/>
        <a:p>
          <a:endParaRPr lang="en-US"/>
        </a:p>
      </dgm:t>
    </dgm:pt>
    <dgm:pt modelId="{78A62675-09B0-408F-82BE-62B011EA8319}" type="sibTrans" cxnId="{126DD0E0-2F5D-4A17-A034-ACED00BC2DAF}">
      <dgm:prSet/>
      <dgm:spPr/>
      <dgm:t>
        <a:bodyPr/>
        <a:lstStyle/>
        <a:p>
          <a:endParaRPr lang="en-US"/>
        </a:p>
      </dgm:t>
    </dgm:pt>
    <dgm:pt modelId="{9A7F8C4D-3464-43EE-B697-91F20AE658D8}">
      <dgm:prSet/>
      <dgm:spPr/>
      <dgm:t>
        <a:bodyPr/>
        <a:lstStyle/>
        <a:p>
          <a:pPr>
            <a:defRPr b="1"/>
          </a:pPr>
          <a:r>
            <a:rPr lang="en-US"/>
            <a:t>Feb. 2022</a:t>
          </a:r>
        </a:p>
      </dgm:t>
    </dgm:pt>
    <dgm:pt modelId="{1FC51355-7B54-472C-8968-C8B6F221FB10}" type="parTrans" cxnId="{D5C53038-EDA7-41DF-9FB1-39EA28237F07}">
      <dgm:prSet/>
      <dgm:spPr/>
      <dgm:t>
        <a:bodyPr/>
        <a:lstStyle/>
        <a:p>
          <a:endParaRPr lang="en-US"/>
        </a:p>
      </dgm:t>
    </dgm:pt>
    <dgm:pt modelId="{247024BC-53A8-46F3-9F9B-FDD9A6EEF55D}" type="sibTrans" cxnId="{D5C53038-EDA7-41DF-9FB1-39EA28237F07}">
      <dgm:prSet/>
      <dgm:spPr/>
      <dgm:t>
        <a:bodyPr/>
        <a:lstStyle/>
        <a:p>
          <a:endParaRPr lang="en-US"/>
        </a:p>
      </dgm:t>
    </dgm:pt>
    <dgm:pt modelId="{9FB57B25-1043-4996-9AAD-D7D0D1017AA0}">
      <dgm:prSet custT="1"/>
      <dgm:spPr/>
      <dgm:t>
        <a:bodyPr/>
        <a:lstStyle/>
        <a:p>
          <a:pPr>
            <a:buFont typeface="Arial" panose="020B0604020202020204" pitchFamily="34" charset="0"/>
            <a:buChar char="•"/>
          </a:pPr>
          <a:r>
            <a:rPr lang="en-US" sz="1600" dirty="0"/>
            <a:t>Function like a bureau </a:t>
          </a:r>
        </a:p>
      </dgm:t>
    </dgm:pt>
    <dgm:pt modelId="{E118CA48-2D91-46F8-931A-CEBE465FC5E4}" type="parTrans" cxnId="{D1D8AFF3-AE54-4E16-81C4-78EA2F3DE0E2}">
      <dgm:prSet/>
      <dgm:spPr/>
      <dgm:t>
        <a:bodyPr/>
        <a:lstStyle/>
        <a:p>
          <a:endParaRPr lang="en-US"/>
        </a:p>
      </dgm:t>
    </dgm:pt>
    <dgm:pt modelId="{784D2965-47E1-4134-A296-DEEF14F2D721}" type="sibTrans" cxnId="{D1D8AFF3-AE54-4E16-81C4-78EA2F3DE0E2}">
      <dgm:prSet/>
      <dgm:spPr/>
      <dgm:t>
        <a:bodyPr/>
        <a:lstStyle/>
        <a:p>
          <a:endParaRPr lang="en-US"/>
        </a:p>
      </dgm:t>
    </dgm:pt>
    <dgm:pt modelId="{F8394669-26BA-4DC0-BC21-A0556C71BC45}">
      <dgm:prSet custT="1"/>
      <dgm:spPr/>
      <dgm:t>
        <a:bodyPr/>
        <a:lstStyle/>
        <a:p>
          <a:pPr>
            <a:buNone/>
          </a:pPr>
          <a:r>
            <a:rPr lang="en-US" sz="1600" dirty="0"/>
            <a:t>Streamlined decision making</a:t>
          </a:r>
        </a:p>
      </dgm:t>
    </dgm:pt>
    <dgm:pt modelId="{D25AC16C-71F2-4472-A70B-EA76AB555355}" type="parTrans" cxnId="{C9F328C4-AEB2-4F92-AE50-E25AF450A96C}">
      <dgm:prSet/>
      <dgm:spPr/>
      <dgm:t>
        <a:bodyPr/>
        <a:lstStyle/>
        <a:p>
          <a:endParaRPr lang="en-US"/>
        </a:p>
      </dgm:t>
    </dgm:pt>
    <dgm:pt modelId="{E5F7AC4E-ED83-4345-ABFE-CEAABA7E39DB}" type="sibTrans" cxnId="{C9F328C4-AEB2-4F92-AE50-E25AF450A96C}">
      <dgm:prSet/>
      <dgm:spPr/>
      <dgm:t>
        <a:bodyPr/>
        <a:lstStyle/>
        <a:p>
          <a:endParaRPr lang="en-US"/>
        </a:p>
      </dgm:t>
    </dgm:pt>
    <dgm:pt modelId="{540F1AB0-5091-4F5E-8A8E-A4FDD71C4076}">
      <dgm:prSet custT="1"/>
      <dgm:spPr/>
      <dgm:t>
        <a:bodyPr/>
        <a:lstStyle/>
        <a:p>
          <a:pPr>
            <a:buNone/>
          </a:pPr>
          <a:r>
            <a:rPr lang="en-US" sz="1600" dirty="0"/>
            <a:t>Allows for staff efficiencies</a:t>
          </a:r>
        </a:p>
      </dgm:t>
    </dgm:pt>
    <dgm:pt modelId="{D49B4886-0C62-42DC-A045-39169D55298A}" type="parTrans" cxnId="{C02CB2C4-AAB8-4701-9362-403547032DE3}">
      <dgm:prSet/>
      <dgm:spPr/>
      <dgm:t>
        <a:bodyPr/>
        <a:lstStyle/>
        <a:p>
          <a:endParaRPr lang="en-US"/>
        </a:p>
      </dgm:t>
    </dgm:pt>
    <dgm:pt modelId="{A79FC99F-EA9B-4E9C-8E68-9035DB63995A}" type="sibTrans" cxnId="{C02CB2C4-AAB8-4701-9362-403547032DE3}">
      <dgm:prSet/>
      <dgm:spPr/>
      <dgm:t>
        <a:bodyPr/>
        <a:lstStyle/>
        <a:p>
          <a:endParaRPr lang="en-US"/>
        </a:p>
      </dgm:t>
    </dgm:pt>
    <dgm:pt modelId="{25E1452A-141D-430D-9FB3-72288D63FC27}" type="pres">
      <dgm:prSet presAssocID="{5525722C-A3FF-417D-880F-0D33EB92E14E}" presName="root" presStyleCnt="0">
        <dgm:presLayoutVars>
          <dgm:chMax/>
          <dgm:chPref/>
          <dgm:animLvl val="lvl"/>
        </dgm:presLayoutVars>
      </dgm:prSet>
      <dgm:spPr/>
    </dgm:pt>
    <dgm:pt modelId="{F184010E-96C8-41F9-A9FF-F0D1FF173C81}" type="pres">
      <dgm:prSet presAssocID="{5525722C-A3FF-417D-880F-0D33EB92E14E}" presName="divider" presStyleLbl="node1" presStyleIdx="0" presStyleCnt="1"/>
      <dgm:spPr/>
    </dgm:pt>
    <dgm:pt modelId="{B0307799-1214-4482-9E6D-58B67B25F398}" type="pres">
      <dgm:prSet presAssocID="{5525722C-A3FF-417D-880F-0D33EB92E14E}" presName="nodes" presStyleCnt="0">
        <dgm:presLayoutVars>
          <dgm:chMax/>
          <dgm:chPref/>
          <dgm:animLvl val="lvl"/>
        </dgm:presLayoutVars>
      </dgm:prSet>
      <dgm:spPr/>
    </dgm:pt>
    <dgm:pt modelId="{B8B6CF96-E6F3-4D20-AD46-F790F52B037F}" type="pres">
      <dgm:prSet presAssocID="{2E74DF84-D887-41A2-AEA3-FB6131035D9A}" presName="composite" presStyleCnt="0"/>
      <dgm:spPr/>
    </dgm:pt>
    <dgm:pt modelId="{4A2F9C6B-2811-4E76-B5D7-187F0D4193C6}" type="pres">
      <dgm:prSet presAssocID="{2E74DF84-D887-41A2-AEA3-FB6131035D9A}" presName="L1TextContainer" presStyleLbl="revTx" presStyleIdx="0" presStyleCnt="2">
        <dgm:presLayoutVars>
          <dgm:chMax val="1"/>
          <dgm:chPref val="1"/>
          <dgm:bulletEnabled val="1"/>
        </dgm:presLayoutVars>
      </dgm:prSet>
      <dgm:spPr/>
    </dgm:pt>
    <dgm:pt modelId="{E723EA21-0C7A-47C1-9149-DABBD5A7D5BE}" type="pres">
      <dgm:prSet presAssocID="{2E74DF84-D887-41A2-AEA3-FB6131035D9A}" presName="L2TextContainerWrapper" presStyleCnt="0">
        <dgm:presLayoutVars>
          <dgm:chMax val="0"/>
          <dgm:chPref val="0"/>
          <dgm:bulletEnabled val="1"/>
        </dgm:presLayoutVars>
      </dgm:prSet>
      <dgm:spPr/>
    </dgm:pt>
    <dgm:pt modelId="{DC5B4A01-F39E-415D-A119-485E9A814276}" type="pres">
      <dgm:prSet presAssocID="{2E74DF84-D887-41A2-AEA3-FB6131035D9A}" presName="L2TextContainer" presStyleLbl="bgAccFollowNode1" presStyleIdx="0" presStyleCnt="2" custScaleX="137824" custScaleY="156554"/>
      <dgm:spPr/>
    </dgm:pt>
    <dgm:pt modelId="{1C05EE7B-5180-445F-B302-093DA4D954A2}" type="pres">
      <dgm:prSet presAssocID="{2E74DF84-D887-41A2-AEA3-FB6131035D9A}" presName="FlexibleEmptyPlaceHolder" presStyleCnt="0"/>
      <dgm:spPr/>
    </dgm:pt>
    <dgm:pt modelId="{BB816607-4CEB-48A4-A423-B18AC5509377}" type="pres">
      <dgm:prSet presAssocID="{2E74DF84-D887-41A2-AEA3-FB6131035D9A}" presName="ConnectLine" presStyleLbl="alignNode1" presStyleIdx="0" presStyleCnt="2"/>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82B43D-463B-490D-9660-9154AF4EA342}" type="pres">
      <dgm:prSet presAssocID="{2E74DF84-D887-41A2-AEA3-FB6131035D9A}" presName="ConnectorPoint" presStyleLbl="fgAcc1" presStyleIdx="0" presStyleCnt="2"/>
      <dgm:spPr>
        <a:solidFill>
          <a:schemeClr val="lt1">
            <a:alpha val="90000"/>
            <a:hueOff val="0"/>
            <a:satOff val="0"/>
            <a:lumOff val="0"/>
            <a:alphaOff val="0"/>
          </a:schemeClr>
        </a:solidFill>
        <a:ln w="12700" cap="flat" cmpd="sng" algn="ctr">
          <a:noFill/>
          <a:prstDash val="solid"/>
          <a:miter lim="800000"/>
        </a:ln>
        <a:effectLst/>
      </dgm:spPr>
    </dgm:pt>
    <dgm:pt modelId="{8C194C30-4859-43AF-9FEF-FF5728C8DE8D}" type="pres">
      <dgm:prSet presAssocID="{2E74DF84-D887-41A2-AEA3-FB6131035D9A}" presName="EmptyPlaceHolder" presStyleCnt="0"/>
      <dgm:spPr/>
    </dgm:pt>
    <dgm:pt modelId="{72E8451D-39AB-4C29-BDA7-E0BCC9A703E3}" type="pres">
      <dgm:prSet presAssocID="{4A7E4C8E-ABED-49C3-8C3F-0065F0E492F0}" presName="spaceBetweenRectangles" presStyleCnt="0"/>
      <dgm:spPr/>
    </dgm:pt>
    <dgm:pt modelId="{EEDADA26-CED2-4A39-BDCA-C0104E62202A}" type="pres">
      <dgm:prSet presAssocID="{9A7F8C4D-3464-43EE-B697-91F20AE658D8}" presName="composite" presStyleCnt="0"/>
      <dgm:spPr/>
    </dgm:pt>
    <dgm:pt modelId="{5A714351-7A5D-4570-9BBC-F2F635C25E28}" type="pres">
      <dgm:prSet presAssocID="{9A7F8C4D-3464-43EE-B697-91F20AE658D8}" presName="L1TextContainer" presStyleLbl="revTx" presStyleIdx="1" presStyleCnt="2">
        <dgm:presLayoutVars>
          <dgm:chMax val="1"/>
          <dgm:chPref val="1"/>
          <dgm:bulletEnabled val="1"/>
        </dgm:presLayoutVars>
      </dgm:prSet>
      <dgm:spPr/>
    </dgm:pt>
    <dgm:pt modelId="{5A0E7B13-7D53-4318-A0D9-E03168F366A5}" type="pres">
      <dgm:prSet presAssocID="{9A7F8C4D-3464-43EE-B697-91F20AE658D8}" presName="L2TextContainerWrapper" presStyleCnt="0">
        <dgm:presLayoutVars>
          <dgm:chMax val="0"/>
          <dgm:chPref val="0"/>
          <dgm:bulletEnabled val="1"/>
        </dgm:presLayoutVars>
      </dgm:prSet>
      <dgm:spPr/>
    </dgm:pt>
    <dgm:pt modelId="{D488E1E9-BE5F-4EDF-BF87-5721F7EFD711}" type="pres">
      <dgm:prSet presAssocID="{9A7F8C4D-3464-43EE-B697-91F20AE658D8}" presName="L2TextContainer" presStyleLbl="bgAccFollowNode1" presStyleIdx="1" presStyleCnt="2" custScaleX="166666" custScaleY="279290"/>
      <dgm:spPr/>
    </dgm:pt>
    <dgm:pt modelId="{3A763354-474E-4D0C-A4E5-A0731880C280}" type="pres">
      <dgm:prSet presAssocID="{9A7F8C4D-3464-43EE-B697-91F20AE658D8}" presName="FlexibleEmptyPlaceHolder" presStyleCnt="0"/>
      <dgm:spPr/>
    </dgm:pt>
    <dgm:pt modelId="{33E9C993-3DC3-4E30-9D01-A6A6A4992C48}" type="pres">
      <dgm:prSet presAssocID="{9A7F8C4D-3464-43EE-B697-91F20AE658D8}" presName="ConnectLine" presStyleLbl="alignNode1" presStyleIdx="1" presStyleCnt="2"/>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AC8874E-6F22-485D-9F97-72F405CB7F4D}" type="pres">
      <dgm:prSet presAssocID="{9A7F8C4D-3464-43EE-B697-91F20AE658D8}" presName="ConnectorPoint" presStyleLbl="fgAcc1" presStyleIdx="1" presStyleCnt="2"/>
      <dgm:spPr>
        <a:solidFill>
          <a:schemeClr val="lt1">
            <a:alpha val="90000"/>
            <a:hueOff val="0"/>
            <a:satOff val="0"/>
            <a:lumOff val="0"/>
            <a:alphaOff val="0"/>
          </a:schemeClr>
        </a:solidFill>
        <a:ln w="12700" cap="flat" cmpd="sng" algn="ctr">
          <a:noFill/>
          <a:prstDash val="solid"/>
          <a:miter lim="800000"/>
        </a:ln>
        <a:effectLst/>
      </dgm:spPr>
    </dgm:pt>
    <dgm:pt modelId="{620C0CF4-7D50-4B16-AD6D-ABDCDC7C8510}" type="pres">
      <dgm:prSet presAssocID="{9A7F8C4D-3464-43EE-B697-91F20AE658D8}" presName="EmptyPlaceHolder" presStyleCnt="0"/>
      <dgm:spPr/>
    </dgm:pt>
  </dgm:ptLst>
  <dgm:cxnLst>
    <dgm:cxn modelId="{D91A4C11-E4D1-4FCA-B6FB-CB29AE08D9C6}" type="presOf" srcId="{30D5F6ED-CDDB-4CFB-84F1-15F3E7A5AA3F}" destId="{DC5B4A01-F39E-415D-A119-485E9A814276}" srcOrd="0" destOrd="3" presId="urn:microsoft.com/office/officeart/2017/3/layout/HorizontalPathTimeline"/>
    <dgm:cxn modelId="{1E7DCC17-EF63-408D-B208-F4B616BB469C}" type="presOf" srcId="{540F1AB0-5091-4F5E-8A8E-A4FDD71C4076}" destId="{D488E1E9-BE5F-4EDF-BF87-5721F7EFD711}" srcOrd="0" destOrd="2" presId="urn:microsoft.com/office/officeart/2017/3/layout/HorizontalPathTimeline"/>
    <dgm:cxn modelId="{BFF8E426-5167-433F-84EB-26F66353E882}" type="presOf" srcId="{A0A74BE6-4D02-4209-A9DC-21D417FE3CA8}" destId="{DC5B4A01-F39E-415D-A119-485E9A814276}" srcOrd="0" destOrd="1" presId="urn:microsoft.com/office/officeart/2017/3/layout/HorizontalPathTimeline"/>
    <dgm:cxn modelId="{25130F2B-3A76-4992-ADB5-206843C45483}" type="presOf" srcId="{3F11D759-5290-4A8D-B70E-CF98078D714E}" destId="{DC5B4A01-F39E-415D-A119-485E9A814276}" srcOrd="0" destOrd="0" presId="urn:microsoft.com/office/officeart/2017/3/layout/HorizontalPathTimeline"/>
    <dgm:cxn modelId="{4DF51130-0697-42A6-9469-6E4DC6B13FD6}" type="presOf" srcId="{5525722C-A3FF-417D-880F-0D33EB92E14E}" destId="{25E1452A-141D-430D-9FB3-72288D63FC27}" srcOrd="0" destOrd="0" presId="urn:microsoft.com/office/officeart/2017/3/layout/HorizontalPathTimeline"/>
    <dgm:cxn modelId="{F07A2631-EA7C-4A04-808B-A181C39E2363}" type="presOf" srcId="{1517AD4E-3E68-4899-A5AD-F5BAB4D6DF65}" destId="{DC5B4A01-F39E-415D-A119-485E9A814276}" srcOrd="0" destOrd="4" presId="urn:microsoft.com/office/officeart/2017/3/layout/HorizontalPathTimeline"/>
    <dgm:cxn modelId="{D5C53038-EDA7-41DF-9FB1-39EA28237F07}" srcId="{5525722C-A3FF-417D-880F-0D33EB92E14E}" destId="{9A7F8C4D-3464-43EE-B697-91F20AE658D8}" srcOrd="1" destOrd="0" parTransId="{1FC51355-7B54-472C-8968-C8B6F221FB10}" sibTransId="{247024BC-53A8-46F3-9F9B-FDD9A6EEF55D}"/>
    <dgm:cxn modelId="{10112339-32FE-4D25-A1EE-B2A51C891E84}" type="presOf" srcId="{2E74DF84-D887-41A2-AEA3-FB6131035D9A}" destId="{4A2F9C6B-2811-4E76-B5D7-187F0D4193C6}" srcOrd="0" destOrd="0" presId="urn:microsoft.com/office/officeart/2017/3/layout/HorizontalPathTimeline"/>
    <dgm:cxn modelId="{8B692B3B-B037-427F-BBF4-FE5FFFDF230F}" srcId="{2E74DF84-D887-41A2-AEA3-FB6131035D9A}" destId="{3F11D759-5290-4A8D-B70E-CF98078D714E}" srcOrd="0" destOrd="0" parTransId="{5F812D46-BDB9-4043-AA82-213B4F9341D7}" sibTransId="{CD3FE81B-8928-40F5-9040-0CE0200A10CF}"/>
    <dgm:cxn modelId="{3DB06346-02BE-4994-8EB1-CA9BE4FFDA3C}" srcId="{3F11D759-5290-4A8D-B70E-CF98078D714E}" destId="{447664CE-A3AB-45A4-B792-8E45357236B4}" srcOrd="1" destOrd="0" parTransId="{8840D542-E256-4FA2-8776-E204936D7089}" sibTransId="{16BCA544-3B90-464A-B62F-E4D742476B48}"/>
    <dgm:cxn modelId="{FEEA956D-4466-4028-8943-4EE9C52C98B2}" type="presOf" srcId="{9A7F8C4D-3464-43EE-B697-91F20AE658D8}" destId="{5A714351-7A5D-4570-9BBC-F2F635C25E28}" srcOrd="0" destOrd="0" presId="urn:microsoft.com/office/officeart/2017/3/layout/HorizontalPathTimeline"/>
    <dgm:cxn modelId="{69BDAF91-B715-421D-8B52-CF110742592D}" srcId="{3F11D759-5290-4A8D-B70E-CF98078D714E}" destId="{A0A74BE6-4D02-4209-A9DC-21D417FE3CA8}" srcOrd="0" destOrd="0" parTransId="{BDF862BE-B8BD-4110-9AFC-49CF83FBC84B}" sibTransId="{5C6478EB-ABF5-4F49-9F9A-19F620D0770D}"/>
    <dgm:cxn modelId="{935615A1-7CD7-4455-A268-5BF67A35E89C}" type="presOf" srcId="{F8394669-26BA-4DC0-BC21-A0556C71BC45}" destId="{D488E1E9-BE5F-4EDF-BF87-5721F7EFD711}" srcOrd="0" destOrd="1" presId="urn:microsoft.com/office/officeart/2017/3/layout/HorizontalPathTimeline"/>
    <dgm:cxn modelId="{C94A54BD-94B3-4534-BDE6-10F9E7AFE52D}" srcId="{3F11D759-5290-4A8D-B70E-CF98078D714E}" destId="{30D5F6ED-CDDB-4CFB-84F1-15F3E7A5AA3F}" srcOrd="2" destOrd="0" parTransId="{318D662E-0E5B-47DD-ABBB-C81425A0AF79}" sibTransId="{6B68B1CF-9BA7-431D-AFC4-4E68F07E5F4F}"/>
    <dgm:cxn modelId="{C9F328C4-AEB2-4F92-AE50-E25AF450A96C}" srcId="{9A7F8C4D-3464-43EE-B697-91F20AE658D8}" destId="{F8394669-26BA-4DC0-BC21-A0556C71BC45}" srcOrd="1" destOrd="0" parTransId="{D25AC16C-71F2-4472-A70B-EA76AB555355}" sibTransId="{E5F7AC4E-ED83-4345-ABFE-CEAABA7E39DB}"/>
    <dgm:cxn modelId="{C02CB2C4-AAB8-4701-9362-403547032DE3}" srcId="{9A7F8C4D-3464-43EE-B697-91F20AE658D8}" destId="{540F1AB0-5091-4F5E-8A8E-A4FDD71C4076}" srcOrd="2" destOrd="0" parTransId="{D49B4886-0C62-42DC-A045-39169D55298A}" sibTransId="{A79FC99F-EA9B-4E9C-8E68-9035DB63995A}"/>
    <dgm:cxn modelId="{534464C5-13AC-4A67-8F8B-14D258CF4368}" srcId="{5525722C-A3FF-417D-880F-0D33EB92E14E}" destId="{2E74DF84-D887-41A2-AEA3-FB6131035D9A}" srcOrd="0" destOrd="0" parTransId="{1CB070E5-2D44-4F48-A15B-3E54CF926FCB}" sibTransId="{4A7E4C8E-ABED-49C3-8C3F-0065F0E492F0}"/>
    <dgm:cxn modelId="{23503DD8-1DFD-4236-8C64-0BB09967438F}" type="presOf" srcId="{9FB57B25-1043-4996-9AAD-D7D0D1017AA0}" destId="{D488E1E9-BE5F-4EDF-BF87-5721F7EFD711}" srcOrd="0" destOrd="0" presId="urn:microsoft.com/office/officeart/2017/3/layout/HorizontalPathTimeline"/>
    <dgm:cxn modelId="{126DD0E0-2F5D-4A17-A034-ACED00BC2DAF}" srcId="{3F11D759-5290-4A8D-B70E-CF98078D714E}" destId="{1517AD4E-3E68-4899-A5AD-F5BAB4D6DF65}" srcOrd="3" destOrd="0" parTransId="{FF6976CD-F9CF-4D04-959D-AD50F3B5A912}" sibTransId="{78A62675-09B0-408F-82BE-62B011EA8319}"/>
    <dgm:cxn modelId="{D1D8AFF3-AE54-4E16-81C4-78EA2F3DE0E2}" srcId="{9A7F8C4D-3464-43EE-B697-91F20AE658D8}" destId="{9FB57B25-1043-4996-9AAD-D7D0D1017AA0}" srcOrd="0" destOrd="0" parTransId="{E118CA48-2D91-46F8-931A-CEBE465FC5E4}" sibTransId="{784D2965-47E1-4134-A296-DEEF14F2D721}"/>
    <dgm:cxn modelId="{1ABC40FF-B75C-4A61-B831-B9172CD80AB2}" type="presOf" srcId="{447664CE-A3AB-45A4-B792-8E45357236B4}" destId="{DC5B4A01-F39E-415D-A119-485E9A814276}" srcOrd="0" destOrd="2" presId="urn:microsoft.com/office/officeart/2017/3/layout/HorizontalPathTimeline"/>
    <dgm:cxn modelId="{13C63A1F-3227-4ED0-958F-CBA97D83D8DE}" type="presParOf" srcId="{25E1452A-141D-430D-9FB3-72288D63FC27}" destId="{F184010E-96C8-41F9-A9FF-F0D1FF173C81}" srcOrd="0" destOrd="0" presId="urn:microsoft.com/office/officeart/2017/3/layout/HorizontalPathTimeline"/>
    <dgm:cxn modelId="{1D38B93D-1E52-456A-8B78-6A5E42B40852}" type="presParOf" srcId="{25E1452A-141D-430D-9FB3-72288D63FC27}" destId="{B0307799-1214-4482-9E6D-58B67B25F398}" srcOrd="1" destOrd="0" presId="urn:microsoft.com/office/officeart/2017/3/layout/HorizontalPathTimeline"/>
    <dgm:cxn modelId="{611D133D-A2D7-4567-AB66-F64B735E50F5}" type="presParOf" srcId="{B0307799-1214-4482-9E6D-58B67B25F398}" destId="{B8B6CF96-E6F3-4D20-AD46-F790F52B037F}" srcOrd="0" destOrd="0" presId="urn:microsoft.com/office/officeart/2017/3/layout/HorizontalPathTimeline"/>
    <dgm:cxn modelId="{4DD8C6CF-F0DD-452E-9E6F-DEAFF1EE1F86}" type="presParOf" srcId="{B8B6CF96-E6F3-4D20-AD46-F790F52B037F}" destId="{4A2F9C6B-2811-4E76-B5D7-187F0D4193C6}" srcOrd="0" destOrd="0" presId="urn:microsoft.com/office/officeart/2017/3/layout/HorizontalPathTimeline"/>
    <dgm:cxn modelId="{C293481C-6864-40F7-9ADE-E543E8ADFBE1}" type="presParOf" srcId="{B8B6CF96-E6F3-4D20-AD46-F790F52B037F}" destId="{E723EA21-0C7A-47C1-9149-DABBD5A7D5BE}" srcOrd="1" destOrd="0" presId="urn:microsoft.com/office/officeart/2017/3/layout/HorizontalPathTimeline"/>
    <dgm:cxn modelId="{F978CC9C-D511-43C7-88B1-0B763611194B}" type="presParOf" srcId="{E723EA21-0C7A-47C1-9149-DABBD5A7D5BE}" destId="{DC5B4A01-F39E-415D-A119-485E9A814276}" srcOrd="0" destOrd="0" presId="urn:microsoft.com/office/officeart/2017/3/layout/HorizontalPathTimeline"/>
    <dgm:cxn modelId="{2C62A7B9-07F4-4740-9120-108691C0EA43}" type="presParOf" srcId="{E723EA21-0C7A-47C1-9149-DABBD5A7D5BE}" destId="{1C05EE7B-5180-445F-B302-093DA4D954A2}" srcOrd="1" destOrd="0" presId="urn:microsoft.com/office/officeart/2017/3/layout/HorizontalPathTimeline"/>
    <dgm:cxn modelId="{B5BC84CF-DEB5-478E-8689-F0C1B63B103F}" type="presParOf" srcId="{B8B6CF96-E6F3-4D20-AD46-F790F52B037F}" destId="{BB816607-4CEB-48A4-A423-B18AC5509377}" srcOrd="2" destOrd="0" presId="urn:microsoft.com/office/officeart/2017/3/layout/HorizontalPathTimeline"/>
    <dgm:cxn modelId="{2A853A7A-66A9-48F4-883C-20570C6563D0}" type="presParOf" srcId="{B8B6CF96-E6F3-4D20-AD46-F790F52B037F}" destId="{3782B43D-463B-490D-9660-9154AF4EA342}" srcOrd="3" destOrd="0" presId="urn:microsoft.com/office/officeart/2017/3/layout/HorizontalPathTimeline"/>
    <dgm:cxn modelId="{E972E94A-8EF5-44DA-9187-B025399EAEC9}" type="presParOf" srcId="{B8B6CF96-E6F3-4D20-AD46-F790F52B037F}" destId="{8C194C30-4859-43AF-9FEF-FF5728C8DE8D}" srcOrd="4" destOrd="0" presId="urn:microsoft.com/office/officeart/2017/3/layout/HorizontalPathTimeline"/>
    <dgm:cxn modelId="{3B6E52C4-F208-420B-8CA7-F2396AB36DBC}" type="presParOf" srcId="{B0307799-1214-4482-9E6D-58B67B25F398}" destId="{72E8451D-39AB-4C29-BDA7-E0BCC9A703E3}" srcOrd="1" destOrd="0" presId="urn:microsoft.com/office/officeart/2017/3/layout/HorizontalPathTimeline"/>
    <dgm:cxn modelId="{C5AABC02-AED6-496E-B0B1-3E9CE1717E7E}" type="presParOf" srcId="{B0307799-1214-4482-9E6D-58B67B25F398}" destId="{EEDADA26-CED2-4A39-BDCA-C0104E62202A}" srcOrd="2" destOrd="0" presId="urn:microsoft.com/office/officeart/2017/3/layout/HorizontalPathTimeline"/>
    <dgm:cxn modelId="{35352332-DD59-46CC-AD41-43ED60DDFE37}" type="presParOf" srcId="{EEDADA26-CED2-4A39-BDCA-C0104E62202A}" destId="{5A714351-7A5D-4570-9BBC-F2F635C25E28}" srcOrd="0" destOrd="0" presId="urn:microsoft.com/office/officeart/2017/3/layout/HorizontalPathTimeline"/>
    <dgm:cxn modelId="{78D3A876-30C0-41A6-93B0-7CDF3BFECC44}" type="presParOf" srcId="{EEDADA26-CED2-4A39-BDCA-C0104E62202A}" destId="{5A0E7B13-7D53-4318-A0D9-E03168F366A5}" srcOrd="1" destOrd="0" presId="urn:microsoft.com/office/officeart/2017/3/layout/HorizontalPathTimeline"/>
    <dgm:cxn modelId="{ED3F440D-608E-48B2-A17C-B77EA58959B8}" type="presParOf" srcId="{5A0E7B13-7D53-4318-A0D9-E03168F366A5}" destId="{D488E1E9-BE5F-4EDF-BF87-5721F7EFD711}" srcOrd="0" destOrd="0" presId="urn:microsoft.com/office/officeart/2017/3/layout/HorizontalPathTimeline"/>
    <dgm:cxn modelId="{7679F509-7F92-4E0C-9D2D-34AD39CE3630}" type="presParOf" srcId="{5A0E7B13-7D53-4318-A0D9-E03168F366A5}" destId="{3A763354-474E-4D0C-A4E5-A0731880C280}" srcOrd="1" destOrd="0" presId="urn:microsoft.com/office/officeart/2017/3/layout/HorizontalPathTimeline"/>
    <dgm:cxn modelId="{1852D10D-5C45-40CC-A310-8E50E233C2A6}" type="presParOf" srcId="{EEDADA26-CED2-4A39-BDCA-C0104E62202A}" destId="{33E9C993-3DC3-4E30-9D01-A6A6A4992C48}" srcOrd="2" destOrd="0" presId="urn:microsoft.com/office/officeart/2017/3/layout/HorizontalPathTimeline"/>
    <dgm:cxn modelId="{3EEF9140-F4FF-4301-9E3B-442B7AAD0C6F}" type="presParOf" srcId="{EEDADA26-CED2-4A39-BDCA-C0104E62202A}" destId="{8AC8874E-6F22-485D-9F97-72F405CB7F4D}" srcOrd="3" destOrd="0" presId="urn:microsoft.com/office/officeart/2017/3/layout/HorizontalPathTimeline"/>
    <dgm:cxn modelId="{360958A3-B9C5-4A81-8134-2F8C056C1857}" type="presParOf" srcId="{EEDADA26-CED2-4A39-BDCA-C0104E62202A}" destId="{620C0CF4-7D50-4B16-AD6D-ABDCDC7C8510}" srcOrd="4" destOrd="0" presId="urn:microsoft.com/office/officeart/2017/3/layout/HorizontalPath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616020-4AEF-4D54-BCE4-FC8D26C2E2C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224D3B4-D98F-4A56-A40A-F00C881E8E20}">
      <dgm:prSet/>
      <dgm:spPr/>
      <dgm:t>
        <a:bodyPr/>
        <a:lstStyle/>
        <a:p>
          <a:r>
            <a:rPr lang="en-US" dirty="0"/>
            <a:t>18 staff supported the COVID response full time</a:t>
          </a:r>
        </a:p>
      </dgm:t>
    </dgm:pt>
    <dgm:pt modelId="{D9169A0A-64D5-4601-98F6-7FDA7CF1FCB1}" type="parTrans" cxnId="{950CA80B-7F4F-44F2-B6CF-BBB16E82A4A4}">
      <dgm:prSet/>
      <dgm:spPr/>
      <dgm:t>
        <a:bodyPr/>
        <a:lstStyle/>
        <a:p>
          <a:endParaRPr lang="en-US"/>
        </a:p>
      </dgm:t>
    </dgm:pt>
    <dgm:pt modelId="{01C5C047-52D1-4917-B1B2-3A70140E24D4}" type="sibTrans" cxnId="{950CA80B-7F4F-44F2-B6CF-BBB16E82A4A4}">
      <dgm:prSet/>
      <dgm:spPr/>
      <dgm:t>
        <a:bodyPr/>
        <a:lstStyle/>
        <a:p>
          <a:endParaRPr lang="en-US"/>
        </a:p>
      </dgm:t>
    </dgm:pt>
    <dgm:pt modelId="{694A60C4-495E-401B-A4F4-8CEBF38DB942}">
      <dgm:prSet/>
      <dgm:spPr/>
      <dgm:t>
        <a:bodyPr/>
        <a:lstStyle/>
        <a:p>
          <a:r>
            <a:rPr lang="en-US"/>
            <a:t>Deputy Ops Chief</a:t>
          </a:r>
        </a:p>
      </dgm:t>
    </dgm:pt>
    <dgm:pt modelId="{2109CFC2-D3D7-4EB8-9CA6-32810C6172FE}" type="parTrans" cxnId="{E7E98A8E-A743-4C6F-BEC7-DF4CCF0FB80E}">
      <dgm:prSet/>
      <dgm:spPr/>
      <dgm:t>
        <a:bodyPr/>
        <a:lstStyle/>
        <a:p>
          <a:endParaRPr lang="en-US"/>
        </a:p>
      </dgm:t>
    </dgm:pt>
    <dgm:pt modelId="{94C55302-0304-47C3-B3BE-9AE5FE68CBFA}" type="sibTrans" cxnId="{E7E98A8E-A743-4C6F-BEC7-DF4CCF0FB80E}">
      <dgm:prSet/>
      <dgm:spPr/>
      <dgm:t>
        <a:bodyPr/>
        <a:lstStyle/>
        <a:p>
          <a:endParaRPr lang="en-US"/>
        </a:p>
      </dgm:t>
    </dgm:pt>
    <dgm:pt modelId="{2F497256-0EDC-4A0E-BFD2-4523D08B0D94}">
      <dgm:prSet/>
      <dgm:spPr/>
      <dgm:t>
        <a:bodyPr/>
        <a:lstStyle/>
        <a:p>
          <a:r>
            <a:rPr lang="en-US"/>
            <a:t>Contact Tracing &amp; Interviews</a:t>
          </a:r>
        </a:p>
      </dgm:t>
    </dgm:pt>
    <dgm:pt modelId="{33B43D90-9B00-48DF-BAEF-5921A642F544}" type="parTrans" cxnId="{5E81444F-CA5B-413B-AC96-5F144D53E493}">
      <dgm:prSet/>
      <dgm:spPr/>
      <dgm:t>
        <a:bodyPr/>
        <a:lstStyle/>
        <a:p>
          <a:endParaRPr lang="en-US"/>
        </a:p>
      </dgm:t>
    </dgm:pt>
    <dgm:pt modelId="{F0FDBB43-D081-4417-8D74-A8E0EBF248D1}" type="sibTrans" cxnId="{5E81444F-CA5B-413B-AC96-5F144D53E493}">
      <dgm:prSet/>
      <dgm:spPr/>
      <dgm:t>
        <a:bodyPr/>
        <a:lstStyle/>
        <a:p>
          <a:endParaRPr lang="en-US"/>
        </a:p>
      </dgm:t>
    </dgm:pt>
    <dgm:pt modelId="{140C0AD7-D315-48FD-B9C3-562B3A432481}">
      <dgm:prSet/>
      <dgm:spPr/>
      <dgm:t>
        <a:bodyPr/>
        <a:lstStyle/>
        <a:p>
          <a:r>
            <a:rPr lang="en-US"/>
            <a:t>Assistance Requests</a:t>
          </a:r>
        </a:p>
      </dgm:t>
    </dgm:pt>
    <dgm:pt modelId="{A01E931A-E451-4731-BCF4-09998EF181BA}" type="parTrans" cxnId="{A653B303-966E-46C2-A91E-952FE488681F}">
      <dgm:prSet/>
      <dgm:spPr/>
      <dgm:t>
        <a:bodyPr/>
        <a:lstStyle/>
        <a:p>
          <a:endParaRPr lang="en-US"/>
        </a:p>
      </dgm:t>
    </dgm:pt>
    <dgm:pt modelId="{31FE08E9-8D63-493F-91B7-8700DE85F4C9}" type="sibTrans" cxnId="{A653B303-966E-46C2-A91E-952FE488681F}">
      <dgm:prSet/>
      <dgm:spPr/>
      <dgm:t>
        <a:bodyPr/>
        <a:lstStyle/>
        <a:p>
          <a:endParaRPr lang="en-US"/>
        </a:p>
      </dgm:t>
    </dgm:pt>
    <dgm:pt modelId="{14971B5C-9F44-44C0-89DD-6FACB85A52B0}">
      <dgm:prSet/>
      <dgm:spPr/>
      <dgm:t>
        <a:bodyPr/>
        <a:lstStyle/>
        <a:p>
          <a:r>
            <a:rPr lang="en-US"/>
            <a:t>Call Center</a:t>
          </a:r>
        </a:p>
      </dgm:t>
    </dgm:pt>
    <dgm:pt modelId="{180BB3CA-227E-4A81-8226-FB76F27DB9C3}" type="parTrans" cxnId="{BB88AF2C-E5E3-44C2-AE6F-F30BEAF83436}">
      <dgm:prSet/>
      <dgm:spPr/>
      <dgm:t>
        <a:bodyPr/>
        <a:lstStyle/>
        <a:p>
          <a:endParaRPr lang="en-US"/>
        </a:p>
      </dgm:t>
    </dgm:pt>
    <dgm:pt modelId="{23603B8B-A436-4FAC-B2C9-659A00E42793}" type="sibTrans" cxnId="{BB88AF2C-E5E3-44C2-AE6F-F30BEAF83436}">
      <dgm:prSet/>
      <dgm:spPr/>
      <dgm:t>
        <a:bodyPr/>
        <a:lstStyle/>
        <a:p>
          <a:endParaRPr lang="en-US"/>
        </a:p>
      </dgm:t>
    </dgm:pt>
    <dgm:pt modelId="{21E1620D-F3B6-4516-B2FA-53C939D269D8}">
      <dgm:prSet/>
      <dgm:spPr/>
      <dgm:t>
        <a:bodyPr/>
        <a:lstStyle/>
        <a:p>
          <a:r>
            <a:rPr lang="en-US"/>
            <a:t>Alternate Care Sites</a:t>
          </a:r>
        </a:p>
      </dgm:t>
    </dgm:pt>
    <dgm:pt modelId="{C429464C-E8E8-476F-8589-203089968D7E}" type="parTrans" cxnId="{FD4AD3FD-560E-424C-8F64-2523FF519AE6}">
      <dgm:prSet/>
      <dgm:spPr/>
      <dgm:t>
        <a:bodyPr/>
        <a:lstStyle/>
        <a:p>
          <a:endParaRPr lang="en-US"/>
        </a:p>
      </dgm:t>
    </dgm:pt>
    <dgm:pt modelId="{322C48BE-6756-41F8-8911-B01EA63144E3}" type="sibTrans" cxnId="{FD4AD3FD-560E-424C-8F64-2523FF519AE6}">
      <dgm:prSet/>
      <dgm:spPr/>
      <dgm:t>
        <a:bodyPr/>
        <a:lstStyle/>
        <a:p>
          <a:endParaRPr lang="en-US"/>
        </a:p>
      </dgm:t>
    </dgm:pt>
    <dgm:pt modelId="{690BBE1E-B893-47BC-8550-38D7B67B5742}">
      <dgm:prSet/>
      <dgm:spPr/>
      <dgm:t>
        <a:bodyPr/>
        <a:lstStyle/>
        <a:p>
          <a:r>
            <a:rPr lang="en-US"/>
            <a:t>6 weeks to 12 months</a:t>
          </a:r>
        </a:p>
      </dgm:t>
    </dgm:pt>
    <dgm:pt modelId="{013588FD-7700-466C-9585-113836DE9944}" type="parTrans" cxnId="{F44FC721-8990-4846-82BF-D705AFDDF177}">
      <dgm:prSet/>
      <dgm:spPr/>
      <dgm:t>
        <a:bodyPr/>
        <a:lstStyle/>
        <a:p>
          <a:endParaRPr lang="en-US"/>
        </a:p>
      </dgm:t>
    </dgm:pt>
    <dgm:pt modelId="{06E9A761-994E-4056-807F-3D212B713455}" type="sibTrans" cxnId="{F44FC721-8990-4846-82BF-D705AFDDF177}">
      <dgm:prSet/>
      <dgm:spPr/>
      <dgm:t>
        <a:bodyPr/>
        <a:lstStyle/>
        <a:p>
          <a:endParaRPr lang="en-US"/>
        </a:p>
      </dgm:t>
    </dgm:pt>
    <dgm:pt modelId="{A84499C9-AD7D-4BBC-9C77-62FCEE43700F}" type="pres">
      <dgm:prSet presAssocID="{2A616020-4AEF-4D54-BCE4-FC8D26C2E2C1}" presName="linear" presStyleCnt="0">
        <dgm:presLayoutVars>
          <dgm:animLvl val="lvl"/>
          <dgm:resizeHandles val="exact"/>
        </dgm:presLayoutVars>
      </dgm:prSet>
      <dgm:spPr/>
    </dgm:pt>
    <dgm:pt modelId="{4FC8BD77-CF03-4CA4-BF3B-D96EDD90E184}" type="pres">
      <dgm:prSet presAssocID="{5224D3B4-D98F-4A56-A40A-F00C881E8E20}" presName="parentText" presStyleLbl="node1" presStyleIdx="0" presStyleCnt="2">
        <dgm:presLayoutVars>
          <dgm:chMax val="0"/>
          <dgm:bulletEnabled val="1"/>
        </dgm:presLayoutVars>
      </dgm:prSet>
      <dgm:spPr/>
    </dgm:pt>
    <dgm:pt modelId="{709F17D7-CB79-4CA9-8A7F-A484D30E9071}" type="pres">
      <dgm:prSet presAssocID="{5224D3B4-D98F-4A56-A40A-F00C881E8E20}" presName="childText" presStyleLbl="revTx" presStyleIdx="0" presStyleCnt="1">
        <dgm:presLayoutVars>
          <dgm:bulletEnabled val="1"/>
        </dgm:presLayoutVars>
      </dgm:prSet>
      <dgm:spPr/>
    </dgm:pt>
    <dgm:pt modelId="{6C7842C6-CA17-4AA2-8BDE-678B7D43B895}" type="pres">
      <dgm:prSet presAssocID="{690BBE1E-B893-47BC-8550-38D7B67B5742}" presName="parentText" presStyleLbl="node1" presStyleIdx="1" presStyleCnt="2">
        <dgm:presLayoutVars>
          <dgm:chMax val="0"/>
          <dgm:bulletEnabled val="1"/>
        </dgm:presLayoutVars>
      </dgm:prSet>
      <dgm:spPr/>
    </dgm:pt>
  </dgm:ptLst>
  <dgm:cxnLst>
    <dgm:cxn modelId="{A653B303-966E-46C2-A91E-952FE488681F}" srcId="{5224D3B4-D98F-4A56-A40A-F00C881E8E20}" destId="{140C0AD7-D315-48FD-B9C3-562B3A432481}" srcOrd="2" destOrd="0" parTransId="{A01E931A-E451-4731-BCF4-09998EF181BA}" sibTransId="{31FE08E9-8D63-493F-91B7-8700DE85F4C9}"/>
    <dgm:cxn modelId="{950CA80B-7F4F-44F2-B6CF-BBB16E82A4A4}" srcId="{2A616020-4AEF-4D54-BCE4-FC8D26C2E2C1}" destId="{5224D3B4-D98F-4A56-A40A-F00C881E8E20}" srcOrd="0" destOrd="0" parTransId="{D9169A0A-64D5-4601-98F6-7FDA7CF1FCB1}" sibTransId="{01C5C047-52D1-4917-B1B2-3A70140E24D4}"/>
    <dgm:cxn modelId="{F44FC721-8990-4846-82BF-D705AFDDF177}" srcId="{2A616020-4AEF-4D54-BCE4-FC8D26C2E2C1}" destId="{690BBE1E-B893-47BC-8550-38D7B67B5742}" srcOrd="1" destOrd="0" parTransId="{013588FD-7700-466C-9585-113836DE9944}" sibTransId="{06E9A761-994E-4056-807F-3D212B713455}"/>
    <dgm:cxn modelId="{AC4F5222-CA40-4C48-B785-24EB83524A13}" type="presOf" srcId="{690BBE1E-B893-47BC-8550-38D7B67B5742}" destId="{6C7842C6-CA17-4AA2-8BDE-678B7D43B895}" srcOrd="0" destOrd="0" presId="urn:microsoft.com/office/officeart/2005/8/layout/vList2"/>
    <dgm:cxn modelId="{BB88AF2C-E5E3-44C2-AE6F-F30BEAF83436}" srcId="{5224D3B4-D98F-4A56-A40A-F00C881E8E20}" destId="{14971B5C-9F44-44C0-89DD-6FACB85A52B0}" srcOrd="3" destOrd="0" parTransId="{180BB3CA-227E-4A81-8226-FB76F27DB9C3}" sibTransId="{23603B8B-A436-4FAC-B2C9-659A00E42793}"/>
    <dgm:cxn modelId="{9E892236-7496-4F68-B19D-3E735E46F817}" type="presOf" srcId="{21E1620D-F3B6-4516-B2FA-53C939D269D8}" destId="{709F17D7-CB79-4CA9-8A7F-A484D30E9071}" srcOrd="0" destOrd="4" presId="urn:microsoft.com/office/officeart/2005/8/layout/vList2"/>
    <dgm:cxn modelId="{9B89146C-DAAE-492B-8B3F-826DC77CA2FA}" type="presOf" srcId="{2A616020-4AEF-4D54-BCE4-FC8D26C2E2C1}" destId="{A84499C9-AD7D-4BBC-9C77-62FCEE43700F}" srcOrd="0" destOrd="0" presId="urn:microsoft.com/office/officeart/2005/8/layout/vList2"/>
    <dgm:cxn modelId="{101D196C-E625-4C70-81D6-EBCD9D563DD2}" type="presOf" srcId="{14971B5C-9F44-44C0-89DD-6FACB85A52B0}" destId="{709F17D7-CB79-4CA9-8A7F-A484D30E9071}" srcOrd="0" destOrd="3" presId="urn:microsoft.com/office/officeart/2005/8/layout/vList2"/>
    <dgm:cxn modelId="{5E81444F-CA5B-413B-AC96-5F144D53E493}" srcId="{5224D3B4-D98F-4A56-A40A-F00C881E8E20}" destId="{2F497256-0EDC-4A0E-BFD2-4523D08B0D94}" srcOrd="1" destOrd="0" parTransId="{33B43D90-9B00-48DF-BAEF-5921A642F544}" sibTransId="{F0FDBB43-D081-4417-8D74-A8E0EBF248D1}"/>
    <dgm:cxn modelId="{1979B851-ED78-4471-8889-76FE0925F8C3}" type="presOf" srcId="{694A60C4-495E-401B-A4F4-8CEBF38DB942}" destId="{709F17D7-CB79-4CA9-8A7F-A484D30E9071}" srcOrd="0" destOrd="0" presId="urn:microsoft.com/office/officeart/2005/8/layout/vList2"/>
    <dgm:cxn modelId="{C74C4F8E-0AA1-4117-81A9-C238FF094AD8}" type="presOf" srcId="{2F497256-0EDC-4A0E-BFD2-4523D08B0D94}" destId="{709F17D7-CB79-4CA9-8A7F-A484D30E9071}" srcOrd="0" destOrd="1" presId="urn:microsoft.com/office/officeart/2005/8/layout/vList2"/>
    <dgm:cxn modelId="{E7E98A8E-A743-4C6F-BEC7-DF4CCF0FB80E}" srcId="{5224D3B4-D98F-4A56-A40A-F00C881E8E20}" destId="{694A60C4-495E-401B-A4F4-8CEBF38DB942}" srcOrd="0" destOrd="0" parTransId="{2109CFC2-D3D7-4EB8-9CA6-32810C6172FE}" sibTransId="{94C55302-0304-47C3-B3BE-9AE5FE68CBFA}"/>
    <dgm:cxn modelId="{3C0681C8-65DB-4BA4-B88F-525B588E4307}" type="presOf" srcId="{140C0AD7-D315-48FD-B9C3-562B3A432481}" destId="{709F17D7-CB79-4CA9-8A7F-A484D30E9071}" srcOrd="0" destOrd="2" presId="urn:microsoft.com/office/officeart/2005/8/layout/vList2"/>
    <dgm:cxn modelId="{E00921E2-217B-41C6-B75B-2B5037F612DA}" type="presOf" srcId="{5224D3B4-D98F-4A56-A40A-F00C881E8E20}" destId="{4FC8BD77-CF03-4CA4-BF3B-D96EDD90E184}" srcOrd="0" destOrd="0" presId="urn:microsoft.com/office/officeart/2005/8/layout/vList2"/>
    <dgm:cxn modelId="{FD4AD3FD-560E-424C-8F64-2523FF519AE6}" srcId="{5224D3B4-D98F-4A56-A40A-F00C881E8E20}" destId="{21E1620D-F3B6-4516-B2FA-53C939D269D8}" srcOrd="4" destOrd="0" parTransId="{C429464C-E8E8-476F-8589-203089968D7E}" sibTransId="{322C48BE-6756-41F8-8911-B01EA63144E3}"/>
    <dgm:cxn modelId="{AEFFEA76-1D26-482E-82C6-363E12688D97}" type="presParOf" srcId="{A84499C9-AD7D-4BBC-9C77-62FCEE43700F}" destId="{4FC8BD77-CF03-4CA4-BF3B-D96EDD90E184}" srcOrd="0" destOrd="0" presId="urn:microsoft.com/office/officeart/2005/8/layout/vList2"/>
    <dgm:cxn modelId="{EF4B0E45-8296-47DD-A5CA-F76865E63920}" type="presParOf" srcId="{A84499C9-AD7D-4BBC-9C77-62FCEE43700F}" destId="{709F17D7-CB79-4CA9-8A7F-A484D30E9071}" srcOrd="1" destOrd="0" presId="urn:microsoft.com/office/officeart/2005/8/layout/vList2"/>
    <dgm:cxn modelId="{D26AD9DD-C628-49E2-B5CF-9876559ABAA9}" type="presParOf" srcId="{A84499C9-AD7D-4BBC-9C77-62FCEE43700F}" destId="{6C7842C6-CA17-4AA2-8BDE-678B7D43B89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B93DE-B97A-441E-BB5B-89086F736469}">
      <dsp:nvSpPr>
        <dsp:cNvPr id="0" name=""/>
        <dsp:cNvSpPr/>
      </dsp:nvSpPr>
      <dsp:spPr>
        <a:xfrm>
          <a:off x="1937" y="586683"/>
          <a:ext cx="1888718" cy="7554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Texas Department of State Health Services</a:t>
          </a:r>
        </a:p>
      </dsp:txBody>
      <dsp:txXfrm>
        <a:off x="1937" y="586683"/>
        <a:ext cx="1888718" cy="755487"/>
      </dsp:txXfrm>
    </dsp:sp>
    <dsp:sp modelId="{4CE3F4EF-ECD5-4CAA-9973-F9FE4CB6C657}">
      <dsp:nvSpPr>
        <dsp:cNvPr id="0" name=""/>
        <dsp:cNvSpPr/>
      </dsp:nvSpPr>
      <dsp:spPr>
        <a:xfrm>
          <a:off x="1937" y="1342171"/>
          <a:ext cx="1888718" cy="2017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Regulates the use and possession of radiation</a:t>
          </a:r>
        </a:p>
        <a:p>
          <a:pPr marL="228600" lvl="2" indent="-114300" algn="l" defTabSz="666750">
            <a:lnSpc>
              <a:spcPct val="90000"/>
            </a:lnSpc>
            <a:spcBef>
              <a:spcPct val="0"/>
            </a:spcBef>
            <a:spcAft>
              <a:spcPct val="15000"/>
            </a:spcAft>
            <a:buChar char="•"/>
          </a:pPr>
          <a:r>
            <a:rPr lang="en-US" sz="1500" kern="1200" dirty="0"/>
            <a:t>Radioactive materials</a:t>
          </a:r>
        </a:p>
        <a:p>
          <a:pPr marL="228600" lvl="2" indent="-114300" algn="l" defTabSz="666750">
            <a:lnSpc>
              <a:spcPct val="90000"/>
            </a:lnSpc>
            <a:spcBef>
              <a:spcPct val="0"/>
            </a:spcBef>
            <a:spcAft>
              <a:spcPct val="15000"/>
            </a:spcAft>
            <a:buChar char="•"/>
          </a:pPr>
          <a:r>
            <a:rPr lang="en-US" sz="1500" kern="1200" dirty="0"/>
            <a:t>X-ray</a:t>
          </a:r>
        </a:p>
        <a:p>
          <a:pPr marL="228600" lvl="2" indent="-114300" algn="l" defTabSz="666750">
            <a:lnSpc>
              <a:spcPct val="90000"/>
            </a:lnSpc>
            <a:spcBef>
              <a:spcPct val="0"/>
            </a:spcBef>
            <a:spcAft>
              <a:spcPct val="15000"/>
            </a:spcAft>
            <a:buChar char="•"/>
          </a:pPr>
          <a:r>
            <a:rPr lang="en-US" sz="1500" kern="1200" dirty="0"/>
            <a:t>Mammography</a:t>
          </a:r>
        </a:p>
        <a:p>
          <a:pPr marL="228600" lvl="2" indent="-114300" algn="l" defTabSz="666750">
            <a:lnSpc>
              <a:spcPct val="90000"/>
            </a:lnSpc>
            <a:spcBef>
              <a:spcPct val="0"/>
            </a:spcBef>
            <a:spcAft>
              <a:spcPct val="15000"/>
            </a:spcAft>
            <a:buChar char="•"/>
          </a:pPr>
          <a:r>
            <a:rPr lang="en-US" sz="1500" kern="1200" dirty="0"/>
            <a:t>Lasers</a:t>
          </a:r>
        </a:p>
      </dsp:txBody>
      <dsp:txXfrm>
        <a:off x="1937" y="1342171"/>
        <a:ext cx="1888718" cy="2017575"/>
      </dsp:txXfrm>
    </dsp:sp>
    <dsp:sp modelId="{13590B38-2BC7-4F10-A272-52F767D52F1F}">
      <dsp:nvSpPr>
        <dsp:cNvPr id="0" name=""/>
        <dsp:cNvSpPr/>
      </dsp:nvSpPr>
      <dsp:spPr>
        <a:xfrm>
          <a:off x="2155075" y="586683"/>
          <a:ext cx="1888718" cy="7554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Texas Commission on Environmental Quality</a:t>
          </a:r>
        </a:p>
      </dsp:txBody>
      <dsp:txXfrm>
        <a:off x="2155075" y="586683"/>
        <a:ext cx="1888718" cy="755487"/>
      </dsp:txXfrm>
    </dsp:sp>
    <dsp:sp modelId="{C979ECE5-3EA7-4981-8061-0DBDE5E77FD4}">
      <dsp:nvSpPr>
        <dsp:cNvPr id="0" name=""/>
        <dsp:cNvSpPr/>
      </dsp:nvSpPr>
      <dsp:spPr>
        <a:xfrm>
          <a:off x="2155075" y="1342171"/>
          <a:ext cx="1888718" cy="2017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Regulates disposal of radioactive material</a:t>
          </a:r>
        </a:p>
        <a:p>
          <a:pPr marL="228600" lvl="2" indent="-114300" algn="l" defTabSz="666750">
            <a:lnSpc>
              <a:spcPct val="90000"/>
            </a:lnSpc>
            <a:spcBef>
              <a:spcPct val="0"/>
            </a:spcBef>
            <a:spcAft>
              <a:spcPct val="15000"/>
            </a:spcAft>
            <a:buChar char="•"/>
          </a:pPr>
          <a:r>
            <a:rPr lang="en-US" sz="1500" kern="1200" dirty="0"/>
            <a:t>Uranium</a:t>
          </a:r>
        </a:p>
        <a:p>
          <a:pPr marL="228600" lvl="2" indent="-114300" algn="l" defTabSz="666750">
            <a:lnSpc>
              <a:spcPct val="90000"/>
            </a:lnSpc>
            <a:spcBef>
              <a:spcPct val="0"/>
            </a:spcBef>
            <a:spcAft>
              <a:spcPct val="15000"/>
            </a:spcAft>
            <a:buChar char="•"/>
          </a:pPr>
          <a:r>
            <a:rPr lang="en-US" sz="1500" kern="1200" dirty="0"/>
            <a:t>Byproduct waste</a:t>
          </a:r>
        </a:p>
        <a:p>
          <a:pPr marL="228600" lvl="2" indent="-114300" algn="l" defTabSz="666750">
            <a:lnSpc>
              <a:spcPct val="90000"/>
            </a:lnSpc>
            <a:spcBef>
              <a:spcPct val="0"/>
            </a:spcBef>
            <a:spcAft>
              <a:spcPct val="15000"/>
            </a:spcAft>
            <a:buChar char="•"/>
          </a:pPr>
          <a:r>
            <a:rPr lang="en-US" sz="1500" kern="1200" dirty="0"/>
            <a:t>Waste processing</a:t>
          </a:r>
        </a:p>
      </dsp:txBody>
      <dsp:txXfrm>
        <a:off x="2155075" y="1342171"/>
        <a:ext cx="1888718" cy="2017575"/>
      </dsp:txXfrm>
    </dsp:sp>
    <dsp:sp modelId="{6496FF9B-9006-4991-B12C-4784798A38B4}">
      <dsp:nvSpPr>
        <dsp:cNvPr id="0" name=""/>
        <dsp:cNvSpPr/>
      </dsp:nvSpPr>
      <dsp:spPr>
        <a:xfrm>
          <a:off x="4308214" y="586683"/>
          <a:ext cx="1888718" cy="7554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Texas Railroad Commission</a:t>
          </a:r>
        </a:p>
      </dsp:txBody>
      <dsp:txXfrm>
        <a:off x="4308214" y="586683"/>
        <a:ext cx="1888718" cy="755487"/>
      </dsp:txXfrm>
    </dsp:sp>
    <dsp:sp modelId="{013B6C2B-BB90-473C-853E-5C6550BF99E4}">
      <dsp:nvSpPr>
        <dsp:cNvPr id="0" name=""/>
        <dsp:cNvSpPr/>
      </dsp:nvSpPr>
      <dsp:spPr>
        <a:xfrm>
          <a:off x="4308214" y="1342171"/>
          <a:ext cx="1888718" cy="2017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Naturally Occurring Radioactive Material (NORM)</a:t>
          </a:r>
        </a:p>
      </dsp:txBody>
      <dsp:txXfrm>
        <a:off x="4308214" y="1342171"/>
        <a:ext cx="1888718" cy="2017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48691-FBFB-442D-A24C-55DD03667B21}">
      <dsp:nvSpPr>
        <dsp:cNvPr id="0" name=""/>
        <dsp:cNvSpPr/>
      </dsp:nvSpPr>
      <dsp:spPr>
        <a:xfrm>
          <a:off x="0" y="370841"/>
          <a:ext cx="4235196" cy="4069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8698" tIns="395732" rIns="32869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Disposal of radioactive substances</a:t>
          </a:r>
        </a:p>
        <a:p>
          <a:pPr marL="171450" lvl="1" indent="-171450" algn="l" defTabSz="844550">
            <a:lnSpc>
              <a:spcPct val="90000"/>
            </a:lnSpc>
            <a:spcBef>
              <a:spcPct val="0"/>
            </a:spcBef>
            <a:spcAft>
              <a:spcPct val="15000"/>
            </a:spcAft>
            <a:buChar char="•"/>
          </a:pPr>
          <a:r>
            <a:rPr lang="en-US" sz="1900" kern="1200"/>
            <a:t>Processing of:</a:t>
          </a:r>
        </a:p>
        <a:p>
          <a:pPr marL="342900" lvl="2" indent="-171450" algn="l" defTabSz="844550">
            <a:lnSpc>
              <a:spcPct val="90000"/>
            </a:lnSpc>
            <a:spcBef>
              <a:spcPct val="0"/>
            </a:spcBef>
            <a:spcAft>
              <a:spcPct val="15000"/>
            </a:spcAft>
            <a:buChar char="•"/>
          </a:pPr>
          <a:r>
            <a:rPr lang="en-US" sz="1900" kern="1200"/>
            <a:t>Low level radioactive waste (LLRW)</a:t>
          </a:r>
        </a:p>
        <a:p>
          <a:pPr marL="342900" lvl="2" indent="-171450" algn="l" defTabSz="844550">
            <a:lnSpc>
              <a:spcPct val="90000"/>
            </a:lnSpc>
            <a:spcBef>
              <a:spcPct val="0"/>
            </a:spcBef>
            <a:spcAft>
              <a:spcPct val="15000"/>
            </a:spcAft>
            <a:buChar char="•"/>
          </a:pPr>
          <a:r>
            <a:rPr lang="en-US" sz="1900" kern="1200"/>
            <a:t>Naturally occurring radioactive material (NORM)</a:t>
          </a:r>
        </a:p>
        <a:p>
          <a:pPr marL="342900" lvl="2" indent="-171450" algn="l" defTabSz="844550">
            <a:lnSpc>
              <a:spcPct val="90000"/>
            </a:lnSpc>
            <a:spcBef>
              <a:spcPct val="0"/>
            </a:spcBef>
            <a:spcAft>
              <a:spcPct val="15000"/>
            </a:spcAft>
            <a:buChar char="•"/>
          </a:pPr>
          <a:r>
            <a:rPr lang="en-US" sz="1900" kern="1200"/>
            <a:t>By-product material </a:t>
          </a:r>
        </a:p>
        <a:p>
          <a:pPr marL="171450" lvl="1" indent="-171450" algn="l" defTabSz="844550">
            <a:lnSpc>
              <a:spcPct val="90000"/>
            </a:lnSpc>
            <a:spcBef>
              <a:spcPct val="0"/>
            </a:spcBef>
            <a:spcAft>
              <a:spcPct val="15000"/>
            </a:spcAft>
            <a:buChar char="•"/>
          </a:pPr>
          <a:r>
            <a:rPr lang="en-US" sz="1900" kern="1200"/>
            <a:t>Recovery &amp; processing of source material</a:t>
          </a:r>
        </a:p>
        <a:p>
          <a:pPr marL="171450" lvl="1" indent="-171450" algn="l" defTabSz="844550">
            <a:lnSpc>
              <a:spcPct val="90000"/>
            </a:lnSpc>
            <a:spcBef>
              <a:spcPct val="0"/>
            </a:spcBef>
            <a:spcAft>
              <a:spcPct val="15000"/>
            </a:spcAft>
            <a:buChar char="•"/>
          </a:pPr>
          <a:r>
            <a:rPr lang="en-US" sz="1900" kern="1200"/>
            <a:t>Processing of by-product material </a:t>
          </a:r>
        </a:p>
        <a:p>
          <a:pPr marL="171450" lvl="1" indent="-171450" algn="l" defTabSz="844550">
            <a:lnSpc>
              <a:spcPct val="90000"/>
            </a:lnSpc>
            <a:spcBef>
              <a:spcPct val="0"/>
            </a:spcBef>
            <a:spcAft>
              <a:spcPct val="15000"/>
            </a:spcAft>
            <a:buChar char="•"/>
          </a:pPr>
          <a:r>
            <a:rPr lang="en-US" sz="1900" kern="1200" dirty="0"/>
            <a:t>Sites for storage &amp; disposal of LLRW, by-product &amp; NORM</a:t>
          </a:r>
        </a:p>
      </dsp:txBody>
      <dsp:txXfrm>
        <a:off x="0" y="370841"/>
        <a:ext cx="4235196" cy="4069800"/>
      </dsp:txXfrm>
    </dsp:sp>
    <dsp:sp modelId="{AAA4F58E-3F98-40FE-BBEE-B31AB7DF2D59}">
      <dsp:nvSpPr>
        <dsp:cNvPr id="0" name=""/>
        <dsp:cNvSpPr/>
      </dsp:nvSpPr>
      <dsp:spPr>
        <a:xfrm>
          <a:off x="211759" y="90401"/>
          <a:ext cx="2964637"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56" tIns="0" rIns="112056" bIns="0" numCol="1" spcCol="1270" anchor="ctr" anchorCtr="0">
          <a:noAutofit/>
        </a:bodyPr>
        <a:lstStyle/>
        <a:p>
          <a:pPr marL="0" lvl="0" indent="0" algn="l" defTabSz="844550">
            <a:lnSpc>
              <a:spcPct val="90000"/>
            </a:lnSpc>
            <a:spcBef>
              <a:spcPct val="0"/>
            </a:spcBef>
            <a:spcAft>
              <a:spcPct val="35000"/>
            </a:spcAft>
            <a:buNone/>
          </a:pPr>
          <a:r>
            <a:rPr lang="en-US" sz="1900" kern="1200"/>
            <a:t>Regulates and licenses:</a:t>
          </a:r>
        </a:p>
      </dsp:txBody>
      <dsp:txXfrm>
        <a:off x="239139" y="117781"/>
        <a:ext cx="2909877"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F9C6B-2811-4E76-B5D7-187F0D4193C6}">
      <dsp:nvSpPr>
        <dsp:cNvPr id="0" name=""/>
        <dsp:cNvSpPr/>
      </dsp:nvSpPr>
      <dsp:spPr>
        <a:xfrm>
          <a:off x="449786" y="2240514"/>
          <a:ext cx="1706012" cy="435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2004</a:t>
          </a:r>
        </a:p>
      </dsp:txBody>
      <dsp:txXfrm>
        <a:off x="449786" y="2240514"/>
        <a:ext cx="1706012" cy="435890"/>
      </dsp:txXfrm>
    </dsp:sp>
    <dsp:sp modelId="{F184010E-96C8-41F9-A9FF-F0D1FF173C81}">
      <dsp:nvSpPr>
        <dsp:cNvPr id="0" name=""/>
        <dsp:cNvSpPr/>
      </dsp:nvSpPr>
      <dsp:spPr>
        <a:xfrm>
          <a:off x="0" y="1851571"/>
          <a:ext cx="5733263" cy="1542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5B4A01-F39E-415D-A119-485E9A814276}">
      <dsp:nvSpPr>
        <dsp:cNvPr id="0" name=""/>
        <dsp:cNvSpPr/>
      </dsp:nvSpPr>
      <dsp:spPr>
        <a:xfrm>
          <a:off x="9580" y="-169069"/>
          <a:ext cx="2586424" cy="18720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dirty="0"/>
            <a:t>Organized by functional silos</a:t>
          </a:r>
        </a:p>
        <a:p>
          <a:pPr marL="171450" lvl="1" indent="-171450" algn="l" defTabSz="711200">
            <a:lnSpc>
              <a:spcPct val="90000"/>
            </a:lnSpc>
            <a:spcBef>
              <a:spcPct val="0"/>
            </a:spcBef>
            <a:spcAft>
              <a:spcPct val="15000"/>
            </a:spcAft>
            <a:buChar char="•"/>
          </a:pPr>
          <a:r>
            <a:rPr lang="en-US" sz="1600" kern="1200" dirty="0"/>
            <a:t>Inspections</a:t>
          </a:r>
        </a:p>
        <a:p>
          <a:pPr marL="171450" lvl="1" indent="-171450" algn="l" defTabSz="711200">
            <a:lnSpc>
              <a:spcPct val="90000"/>
            </a:lnSpc>
            <a:spcBef>
              <a:spcPct val="0"/>
            </a:spcBef>
            <a:spcAft>
              <a:spcPct val="15000"/>
            </a:spcAft>
            <a:buChar char="•"/>
          </a:pPr>
          <a:r>
            <a:rPr lang="en-US" sz="1600" kern="1200" dirty="0"/>
            <a:t>Business Filing and Verification</a:t>
          </a:r>
        </a:p>
        <a:p>
          <a:pPr marL="171450" lvl="1" indent="-171450" algn="l" defTabSz="711200">
            <a:lnSpc>
              <a:spcPct val="90000"/>
            </a:lnSpc>
            <a:spcBef>
              <a:spcPct val="0"/>
            </a:spcBef>
            <a:spcAft>
              <a:spcPct val="15000"/>
            </a:spcAft>
            <a:buChar char="•"/>
          </a:pPr>
          <a:r>
            <a:rPr lang="en-US" sz="1600" kern="1200" dirty="0"/>
            <a:t>Policy Standards &amp; Quality Assurance</a:t>
          </a:r>
        </a:p>
        <a:p>
          <a:pPr marL="171450" lvl="1" indent="-171450" algn="l" defTabSz="711200">
            <a:lnSpc>
              <a:spcPct val="90000"/>
            </a:lnSpc>
            <a:spcBef>
              <a:spcPct val="0"/>
            </a:spcBef>
            <a:spcAft>
              <a:spcPct val="15000"/>
            </a:spcAft>
            <a:buChar char="•"/>
          </a:pPr>
          <a:r>
            <a:rPr lang="en-US" sz="1600" kern="1200" dirty="0"/>
            <a:t>Compliance</a:t>
          </a:r>
        </a:p>
      </dsp:txBody>
      <dsp:txXfrm>
        <a:off x="9580" y="-169069"/>
        <a:ext cx="2586424" cy="1872082"/>
      </dsp:txXfrm>
    </dsp:sp>
    <dsp:sp modelId="{BB816607-4CEB-48A4-A423-B18AC5509377}">
      <dsp:nvSpPr>
        <dsp:cNvPr id="0" name=""/>
        <dsp:cNvSpPr/>
      </dsp:nvSpPr>
      <dsp:spPr>
        <a:xfrm>
          <a:off x="1302792" y="1364875"/>
          <a:ext cx="0" cy="65576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A714351-7A5D-4570-9BBC-F2F635C25E28}">
      <dsp:nvSpPr>
        <dsp:cNvPr id="0" name=""/>
        <dsp:cNvSpPr/>
      </dsp:nvSpPr>
      <dsp:spPr>
        <a:xfrm>
          <a:off x="3306837" y="1554774"/>
          <a:ext cx="1706012" cy="151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Feb. 2022</a:t>
          </a:r>
        </a:p>
      </dsp:txBody>
      <dsp:txXfrm>
        <a:off x="3306837" y="1554774"/>
        <a:ext cx="1706012" cy="151166"/>
      </dsp:txXfrm>
    </dsp:sp>
    <dsp:sp modelId="{D488E1E9-BE5F-4EDF-BF87-5721F7EFD711}">
      <dsp:nvSpPr>
        <dsp:cNvPr id="0" name=""/>
        <dsp:cNvSpPr/>
      </dsp:nvSpPr>
      <dsp:spPr>
        <a:xfrm>
          <a:off x="2596004" y="2494543"/>
          <a:ext cx="3127677" cy="11582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Function like a bureau </a:t>
          </a:r>
        </a:p>
        <a:p>
          <a:pPr marL="0" lvl="0" indent="0" algn="l" defTabSz="711200">
            <a:lnSpc>
              <a:spcPct val="90000"/>
            </a:lnSpc>
            <a:spcBef>
              <a:spcPct val="0"/>
            </a:spcBef>
            <a:spcAft>
              <a:spcPct val="35000"/>
            </a:spcAft>
            <a:buNone/>
          </a:pPr>
          <a:r>
            <a:rPr lang="en-US" sz="1600" kern="1200" dirty="0"/>
            <a:t>Streamlined decision making</a:t>
          </a:r>
        </a:p>
        <a:p>
          <a:pPr marL="0" lvl="0" indent="0" algn="l" defTabSz="711200">
            <a:lnSpc>
              <a:spcPct val="90000"/>
            </a:lnSpc>
            <a:spcBef>
              <a:spcPct val="0"/>
            </a:spcBef>
            <a:spcAft>
              <a:spcPct val="35000"/>
            </a:spcAft>
            <a:buNone/>
          </a:pPr>
          <a:r>
            <a:rPr lang="en-US" sz="1600" kern="1200" dirty="0"/>
            <a:t>Allows for staff efficiencies</a:t>
          </a:r>
        </a:p>
      </dsp:txBody>
      <dsp:txXfrm>
        <a:off x="2596004" y="2494543"/>
        <a:ext cx="3127677" cy="1158225"/>
      </dsp:txXfrm>
    </dsp:sp>
    <dsp:sp modelId="{33E9C993-3DC3-4E30-9D01-A6A6A4992C48}">
      <dsp:nvSpPr>
        <dsp:cNvPr id="0" name=""/>
        <dsp:cNvSpPr/>
      </dsp:nvSpPr>
      <dsp:spPr>
        <a:xfrm>
          <a:off x="4159843" y="2210539"/>
          <a:ext cx="0" cy="22741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82B43D-463B-490D-9660-9154AF4EA342}">
      <dsp:nvSpPr>
        <dsp:cNvPr id="0" name=""/>
        <dsp:cNvSpPr/>
      </dsp:nvSpPr>
      <dsp:spPr>
        <a:xfrm>
          <a:off x="1254574" y="2049571"/>
          <a:ext cx="96436" cy="9643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C8874E-6F22-485D-9F97-72F405CB7F4D}">
      <dsp:nvSpPr>
        <dsp:cNvPr id="0" name=""/>
        <dsp:cNvSpPr/>
      </dsp:nvSpPr>
      <dsp:spPr>
        <a:xfrm>
          <a:off x="4111625" y="2116668"/>
          <a:ext cx="96436" cy="3344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8BD77-CF03-4CA4-BF3B-D96EDD90E184}">
      <dsp:nvSpPr>
        <dsp:cNvPr id="0" name=""/>
        <dsp:cNvSpPr/>
      </dsp:nvSpPr>
      <dsp:spPr>
        <a:xfrm>
          <a:off x="0" y="38174"/>
          <a:ext cx="4910623"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18 staff supported the COVID response full time</a:t>
          </a:r>
        </a:p>
      </dsp:txBody>
      <dsp:txXfrm>
        <a:off x="50489" y="88663"/>
        <a:ext cx="4809645" cy="933302"/>
      </dsp:txXfrm>
    </dsp:sp>
    <dsp:sp modelId="{709F17D7-CB79-4CA9-8A7F-A484D30E9071}">
      <dsp:nvSpPr>
        <dsp:cNvPr id="0" name=""/>
        <dsp:cNvSpPr/>
      </dsp:nvSpPr>
      <dsp:spPr>
        <a:xfrm>
          <a:off x="0" y="1072455"/>
          <a:ext cx="4910623"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1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Deputy Ops Chief</a:t>
          </a:r>
        </a:p>
        <a:p>
          <a:pPr marL="228600" lvl="1" indent="-228600" algn="l" defTabSz="889000">
            <a:lnSpc>
              <a:spcPct val="90000"/>
            </a:lnSpc>
            <a:spcBef>
              <a:spcPct val="0"/>
            </a:spcBef>
            <a:spcAft>
              <a:spcPct val="20000"/>
            </a:spcAft>
            <a:buChar char="•"/>
          </a:pPr>
          <a:r>
            <a:rPr lang="en-US" sz="2000" kern="1200"/>
            <a:t>Contact Tracing &amp; Interviews</a:t>
          </a:r>
        </a:p>
        <a:p>
          <a:pPr marL="228600" lvl="1" indent="-228600" algn="l" defTabSz="889000">
            <a:lnSpc>
              <a:spcPct val="90000"/>
            </a:lnSpc>
            <a:spcBef>
              <a:spcPct val="0"/>
            </a:spcBef>
            <a:spcAft>
              <a:spcPct val="20000"/>
            </a:spcAft>
            <a:buChar char="•"/>
          </a:pPr>
          <a:r>
            <a:rPr lang="en-US" sz="2000" kern="1200"/>
            <a:t>Assistance Requests</a:t>
          </a:r>
        </a:p>
        <a:p>
          <a:pPr marL="228600" lvl="1" indent="-228600" algn="l" defTabSz="889000">
            <a:lnSpc>
              <a:spcPct val="90000"/>
            </a:lnSpc>
            <a:spcBef>
              <a:spcPct val="0"/>
            </a:spcBef>
            <a:spcAft>
              <a:spcPct val="20000"/>
            </a:spcAft>
            <a:buChar char="•"/>
          </a:pPr>
          <a:r>
            <a:rPr lang="en-US" sz="2000" kern="1200"/>
            <a:t>Call Center</a:t>
          </a:r>
        </a:p>
        <a:p>
          <a:pPr marL="228600" lvl="1" indent="-228600" algn="l" defTabSz="889000">
            <a:lnSpc>
              <a:spcPct val="90000"/>
            </a:lnSpc>
            <a:spcBef>
              <a:spcPct val="0"/>
            </a:spcBef>
            <a:spcAft>
              <a:spcPct val="20000"/>
            </a:spcAft>
            <a:buChar char="•"/>
          </a:pPr>
          <a:r>
            <a:rPr lang="en-US" sz="2000" kern="1200"/>
            <a:t>Alternate Care Sites</a:t>
          </a:r>
        </a:p>
      </dsp:txBody>
      <dsp:txXfrm>
        <a:off x="0" y="1072455"/>
        <a:ext cx="4910623" cy="1722240"/>
      </dsp:txXfrm>
    </dsp:sp>
    <dsp:sp modelId="{6C7842C6-CA17-4AA2-8BDE-678B7D43B895}">
      <dsp:nvSpPr>
        <dsp:cNvPr id="0" name=""/>
        <dsp:cNvSpPr/>
      </dsp:nvSpPr>
      <dsp:spPr>
        <a:xfrm>
          <a:off x="0" y="2794695"/>
          <a:ext cx="4910623"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6 weeks to 12 months</a:t>
          </a:r>
        </a:p>
      </dsp:txBody>
      <dsp:txXfrm>
        <a:off x="50489" y="2845184"/>
        <a:ext cx="4809645"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53F87-BADC-4FFF-A5AE-977F8255DB49}"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AA8A6-4942-41A4-8696-45034544FB0D}" type="slidenum">
              <a:rPr lang="en-US" smtClean="0"/>
              <a:t>‹#›</a:t>
            </a:fld>
            <a:endParaRPr lang="en-US"/>
          </a:p>
        </p:txBody>
      </p:sp>
    </p:spTree>
    <p:extLst>
      <p:ext uri="{BB962C8B-B14F-4D97-AF65-F5344CB8AC3E}">
        <p14:creationId xmlns:p14="http://schemas.microsoft.com/office/powerpoint/2010/main" val="3720285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Largest state capital in the country</a:t>
            </a:r>
          </a:p>
          <a:p>
            <a:pPr marL="171450" indent="-171450">
              <a:buFont typeface="Arial" panose="020B0604020202020204" pitchFamily="34" charset="0"/>
              <a:buChar char="•"/>
            </a:pPr>
            <a:r>
              <a:rPr lang="en-US" dirty="0"/>
              <a:t>Texas means Friends in the Caddo Indians language</a:t>
            </a:r>
          </a:p>
        </p:txBody>
      </p:sp>
      <p:sp>
        <p:nvSpPr>
          <p:cNvPr id="4" name="Slide Number Placeholder 3"/>
          <p:cNvSpPr>
            <a:spLocks noGrp="1"/>
          </p:cNvSpPr>
          <p:nvPr>
            <p:ph type="sldNum" sz="quarter" idx="5"/>
          </p:nvPr>
        </p:nvSpPr>
        <p:spPr/>
        <p:txBody>
          <a:bodyPr/>
          <a:lstStyle/>
          <a:p>
            <a:fld id="{A11AA8A6-4942-41A4-8696-45034544FB0D}" type="slidenum">
              <a:rPr lang="en-US" smtClean="0"/>
              <a:t>1</a:t>
            </a:fld>
            <a:endParaRPr lang="en-US"/>
          </a:p>
        </p:txBody>
      </p:sp>
    </p:spTree>
    <p:extLst>
      <p:ext uri="{BB962C8B-B14F-4D97-AF65-F5344CB8AC3E}">
        <p14:creationId xmlns:p14="http://schemas.microsoft.com/office/powerpoint/2010/main" val="4168651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Margaritas were also invented in 1971 – inspired by the </a:t>
            </a:r>
            <a:r>
              <a:rPr lang="en-US" dirty="0" err="1"/>
              <a:t>slurpee</a:t>
            </a:r>
            <a:r>
              <a:rPr lang="en-US" dirty="0"/>
              <a:t> machine</a:t>
            </a:r>
          </a:p>
        </p:txBody>
      </p:sp>
      <p:sp>
        <p:nvSpPr>
          <p:cNvPr id="4" name="Slide Number Placeholder 3"/>
          <p:cNvSpPr>
            <a:spLocks noGrp="1"/>
          </p:cNvSpPr>
          <p:nvPr>
            <p:ph type="sldNum" sz="quarter" idx="5"/>
          </p:nvPr>
        </p:nvSpPr>
        <p:spPr/>
        <p:txBody>
          <a:bodyPr/>
          <a:lstStyle/>
          <a:p>
            <a:fld id="{A11AA8A6-4942-41A4-8696-45034544FB0D}" type="slidenum">
              <a:rPr lang="en-US" smtClean="0"/>
              <a:t>19</a:t>
            </a:fld>
            <a:endParaRPr lang="en-US"/>
          </a:p>
        </p:txBody>
      </p:sp>
    </p:spTree>
    <p:extLst>
      <p:ext uri="{BB962C8B-B14F-4D97-AF65-F5344CB8AC3E}">
        <p14:creationId xmlns:p14="http://schemas.microsoft.com/office/powerpoint/2010/main" val="658214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Attract more diverse group – appealing to retirees that don’t want to move locations – cost of living</a:t>
            </a:r>
          </a:p>
        </p:txBody>
      </p:sp>
      <p:sp>
        <p:nvSpPr>
          <p:cNvPr id="4" name="Slide Number Placeholder 3"/>
          <p:cNvSpPr>
            <a:spLocks noGrp="1"/>
          </p:cNvSpPr>
          <p:nvPr>
            <p:ph type="sldNum" sz="quarter" idx="5"/>
          </p:nvPr>
        </p:nvSpPr>
        <p:spPr/>
        <p:txBody>
          <a:bodyPr/>
          <a:lstStyle/>
          <a:p>
            <a:fld id="{A11AA8A6-4942-41A4-8696-45034544FB0D}" type="slidenum">
              <a:rPr lang="en-US" smtClean="0"/>
              <a:t>20</a:t>
            </a:fld>
            <a:endParaRPr lang="en-US"/>
          </a:p>
        </p:txBody>
      </p:sp>
    </p:spTree>
    <p:extLst>
      <p:ext uri="{BB962C8B-B14F-4D97-AF65-F5344CB8AC3E}">
        <p14:creationId xmlns:p14="http://schemas.microsoft.com/office/powerpoint/2010/main" val="225461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Agreement State in 1963</a:t>
            </a:r>
          </a:p>
        </p:txBody>
      </p:sp>
      <p:sp>
        <p:nvSpPr>
          <p:cNvPr id="4" name="Slide Number Placeholder 3"/>
          <p:cNvSpPr>
            <a:spLocks noGrp="1"/>
          </p:cNvSpPr>
          <p:nvPr>
            <p:ph type="sldNum" sz="quarter" idx="5"/>
          </p:nvPr>
        </p:nvSpPr>
        <p:spPr/>
        <p:txBody>
          <a:bodyPr/>
          <a:lstStyle/>
          <a:p>
            <a:fld id="{A11AA8A6-4942-41A4-8696-45034544FB0D}" type="slidenum">
              <a:rPr lang="en-US" smtClean="0"/>
              <a:t>2</a:t>
            </a:fld>
            <a:endParaRPr lang="en-US"/>
          </a:p>
        </p:txBody>
      </p:sp>
    </p:spTree>
    <p:extLst>
      <p:ext uri="{BB962C8B-B14F-4D97-AF65-F5344CB8AC3E}">
        <p14:creationId xmlns:p14="http://schemas.microsoft.com/office/powerpoint/2010/main" val="387526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AA8A6-4942-41A4-8696-45034544FB0D}" type="slidenum">
              <a:rPr lang="en-US" smtClean="0"/>
              <a:t>3</a:t>
            </a:fld>
            <a:endParaRPr lang="en-US"/>
          </a:p>
        </p:txBody>
      </p:sp>
    </p:spTree>
    <p:extLst>
      <p:ext uri="{BB962C8B-B14F-4D97-AF65-F5344CB8AC3E}">
        <p14:creationId xmlns:p14="http://schemas.microsoft.com/office/powerpoint/2010/main" val="203477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AA8A6-4942-41A4-8696-45034544FB0D}" type="slidenum">
              <a:rPr lang="en-US" smtClean="0"/>
              <a:t>4</a:t>
            </a:fld>
            <a:endParaRPr lang="en-US"/>
          </a:p>
        </p:txBody>
      </p:sp>
    </p:spTree>
    <p:extLst>
      <p:ext uri="{BB962C8B-B14F-4D97-AF65-F5344CB8AC3E}">
        <p14:creationId xmlns:p14="http://schemas.microsoft.com/office/powerpoint/2010/main" val="413806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 40% of the nations oil &amp; 25% of the natural gas</a:t>
            </a:r>
          </a:p>
        </p:txBody>
      </p:sp>
      <p:sp>
        <p:nvSpPr>
          <p:cNvPr id="4" name="Slide Number Placeholder 3"/>
          <p:cNvSpPr>
            <a:spLocks noGrp="1"/>
          </p:cNvSpPr>
          <p:nvPr>
            <p:ph type="sldNum" sz="quarter" idx="5"/>
          </p:nvPr>
        </p:nvSpPr>
        <p:spPr/>
        <p:txBody>
          <a:bodyPr/>
          <a:lstStyle/>
          <a:p>
            <a:fld id="{A11AA8A6-4942-41A4-8696-45034544FB0D}" type="slidenum">
              <a:rPr lang="en-US" smtClean="0"/>
              <a:t>6</a:t>
            </a:fld>
            <a:endParaRPr lang="en-US"/>
          </a:p>
        </p:txBody>
      </p:sp>
    </p:spTree>
    <p:extLst>
      <p:ext uri="{BB962C8B-B14F-4D97-AF65-F5344CB8AC3E}">
        <p14:creationId xmlns:p14="http://schemas.microsoft.com/office/powerpoint/2010/main" val="4013829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to 15 hours to drive across or from end to end</a:t>
            </a:r>
          </a:p>
        </p:txBody>
      </p:sp>
      <p:sp>
        <p:nvSpPr>
          <p:cNvPr id="4" name="Slide Number Placeholder 3"/>
          <p:cNvSpPr>
            <a:spLocks noGrp="1"/>
          </p:cNvSpPr>
          <p:nvPr>
            <p:ph type="sldNum" sz="quarter" idx="5"/>
          </p:nvPr>
        </p:nvSpPr>
        <p:spPr/>
        <p:txBody>
          <a:bodyPr/>
          <a:lstStyle/>
          <a:p>
            <a:fld id="{A11AA8A6-4942-41A4-8696-45034544FB0D}" type="slidenum">
              <a:rPr lang="en-US" smtClean="0"/>
              <a:t>8</a:t>
            </a:fld>
            <a:endParaRPr lang="en-US"/>
          </a:p>
        </p:txBody>
      </p:sp>
    </p:spTree>
    <p:extLst>
      <p:ext uri="{BB962C8B-B14F-4D97-AF65-F5344CB8AC3E}">
        <p14:creationId xmlns:p14="http://schemas.microsoft.com/office/powerpoint/2010/main" val="82474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Countries 2</a:t>
            </a:r>
            <a:r>
              <a:rPr lang="en-US" baseline="30000" dirty="0"/>
              <a:t>nd</a:t>
            </a:r>
            <a:r>
              <a:rPr lang="en-US" dirty="0"/>
              <a:t> largest canyon system</a:t>
            </a:r>
          </a:p>
        </p:txBody>
      </p:sp>
      <p:sp>
        <p:nvSpPr>
          <p:cNvPr id="4" name="Slide Number Placeholder 3"/>
          <p:cNvSpPr>
            <a:spLocks noGrp="1"/>
          </p:cNvSpPr>
          <p:nvPr>
            <p:ph type="sldNum" sz="quarter" idx="5"/>
          </p:nvPr>
        </p:nvSpPr>
        <p:spPr/>
        <p:txBody>
          <a:bodyPr/>
          <a:lstStyle/>
          <a:p>
            <a:fld id="{A11AA8A6-4942-41A4-8696-45034544FB0D}" type="slidenum">
              <a:rPr lang="en-US" smtClean="0"/>
              <a:t>14</a:t>
            </a:fld>
            <a:endParaRPr lang="en-US"/>
          </a:p>
        </p:txBody>
      </p:sp>
    </p:spTree>
    <p:extLst>
      <p:ext uri="{BB962C8B-B14F-4D97-AF65-F5344CB8AC3E}">
        <p14:creationId xmlns:p14="http://schemas.microsoft.com/office/powerpoint/2010/main" val="157770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of the deadliest US natural disaster 1900 Galveston Hurricane &gt; 8,000 people killed</a:t>
            </a:r>
          </a:p>
        </p:txBody>
      </p:sp>
      <p:sp>
        <p:nvSpPr>
          <p:cNvPr id="4" name="Slide Number Placeholder 3"/>
          <p:cNvSpPr>
            <a:spLocks noGrp="1"/>
          </p:cNvSpPr>
          <p:nvPr>
            <p:ph type="sldNum" sz="quarter" idx="5"/>
          </p:nvPr>
        </p:nvSpPr>
        <p:spPr/>
        <p:txBody>
          <a:bodyPr/>
          <a:lstStyle/>
          <a:p>
            <a:fld id="{A11AA8A6-4942-41A4-8696-45034544FB0D}" type="slidenum">
              <a:rPr lang="en-US" smtClean="0"/>
              <a:t>16</a:t>
            </a:fld>
            <a:endParaRPr lang="en-US"/>
          </a:p>
        </p:txBody>
      </p:sp>
    </p:spTree>
    <p:extLst>
      <p:ext uri="{BB962C8B-B14F-4D97-AF65-F5344CB8AC3E}">
        <p14:creationId xmlns:p14="http://schemas.microsoft.com/office/powerpoint/2010/main" val="3572649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Chili is the official state dish</a:t>
            </a:r>
          </a:p>
        </p:txBody>
      </p:sp>
      <p:sp>
        <p:nvSpPr>
          <p:cNvPr id="4" name="Slide Number Placeholder 3"/>
          <p:cNvSpPr>
            <a:spLocks noGrp="1"/>
          </p:cNvSpPr>
          <p:nvPr>
            <p:ph type="sldNum" sz="quarter" idx="5"/>
          </p:nvPr>
        </p:nvSpPr>
        <p:spPr/>
        <p:txBody>
          <a:bodyPr/>
          <a:lstStyle/>
          <a:p>
            <a:fld id="{A11AA8A6-4942-41A4-8696-45034544FB0D}" type="slidenum">
              <a:rPr lang="en-US" smtClean="0"/>
              <a:t>17</a:t>
            </a:fld>
            <a:endParaRPr lang="en-US"/>
          </a:p>
        </p:txBody>
      </p:sp>
    </p:spTree>
    <p:extLst>
      <p:ext uri="{BB962C8B-B14F-4D97-AF65-F5344CB8AC3E}">
        <p14:creationId xmlns:p14="http://schemas.microsoft.com/office/powerpoint/2010/main" val="299215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74A8-8E62-4E5A-B68E-459320918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90A8A-B22A-45F3-83F5-AE0135070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ED9FD1-EE5B-4B71-854E-D4D6E03D60CB}"/>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5" name="Footer Placeholder 4">
            <a:extLst>
              <a:ext uri="{FF2B5EF4-FFF2-40B4-BE49-F238E27FC236}">
                <a16:creationId xmlns:a16="http://schemas.microsoft.com/office/drawing/2014/main" id="{948B34E5-2B27-4613-A3A0-0CECFCA3F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7A318-A54D-4112-9D43-38CDD66512F5}"/>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216543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76400-2B18-433E-89C9-BE0272AD2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63EA3E-BB7C-4887-8D37-34BA88C1A0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CC34E-E33C-433D-87D2-C0B0F152B882}"/>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5" name="Footer Placeholder 4">
            <a:extLst>
              <a:ext uri="{FF2B5EF4-FFF2-40B4-BE49-F238E27FC236}">
                <a16:creationId xmlns:a16="http://schemas.microsoft.com/office/drawing/2014/main" id="{E39A34F4-379F-4390-AECD-DA4A9BEE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55890-F242-471F-9809-2C5E6AD6D370}"/>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114813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2DF757-FF34-4EC4-99F5-369C760519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5FC81C-CB33-433A-965C-5C4839EDD5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292AF-7933-47BA-B234-CC087592C0C1}"/>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5" name="Footer Placeholder 4">
            <a:extLst>
              <a:ext uri="{FF2B5EF4-FFF2-40B4-BE49-F238E27FC236}">
                <a16:creationId xmlns:a16="http://schemas.microsoft.com/office/drawing/2014/main" id="{08F98FB9-4B9B-4727-AB0F-641D07EBA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BC769-526D-415A-BCCC-366FA5263480}"/>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205599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B034-DC5C-4DFA-AD1B-76DD3318C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62571-DBF6-4582-870C-CFB01C458E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A2477-5324-4DA2-83B5-5CE4FABDB2EE}"/>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5" name="Footer Placeholder 4">
            <a:extLst>
              <a:ext uri="{FF2B5EF4-FFF2-40B4-BE49-F238E27FC236}">
                <a16:creationId xmlns:a16="http://schemas.microsoft.com/office/drawing/2014/main" id="{70047BB4-FCEF-4BA4-A4F9-009C727F9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3538F-F855-4886-9D53-7D3A6FE66753}"/>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409183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BAC1-76A4-4D0D-9F61-FE4FB3094F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F42DF9-8EC8-4027-8B61-A4ED115B2E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E85268-638A-489E-9EBA-2AB6513E023C}"/>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5" name="Footer Placeholder 4">
            <a:extLst>
              <a:ext uri="{FF2B5EF4-FFF2-40B4-BE49-F238E27FC236}">
                <a16:creationId xmlns:a16="http://schemas.microsoft.com/office/drawing/2014/main" id="{F0EF88E8-7936-4F2D-A6EE-CE26C2747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5E6B7-53FD-41E8-A5E7-139B304AD71D}"/>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78972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6039-6F6D-43E6-9E42-D21B5D21B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E8FB23-6D3C-45CA-B6D0-0A7C0DF816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D10BCA-6664-4F46-9479-4A42368AB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2CB495-E4E9-4F77-8C0B-6CA7F2DE756E}"/>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6" name="Footer Placeholder 5">
            <a:extLst>
              <a:ext uri="{FF2B5EF4-FFF2-40B4-BE49-F238E27FC236}">
                <a16:creationId xmlns:a16="http://schemas.microsoft.com/office/drawing/2014/main" id="{B3A4AF3E-E871-4469-ABC8-5258A1D14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8EE481-537A-435E-AFB9-16D1D986FA44}"/>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221583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CC30-2064-4D80-B6CE-C20246E441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99AFBF-FA56-4799-BB21-A6603D478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6C3F18-159D-4E1B-B6CD-8C0B08932D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23721E-B36F-4B55-8426-F7BBB17CC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8EA8DC-86E8-4F22-9ADC-9DA2F6020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54CD8-AECC-45AF-BDB0-DC93D63728C6}"/>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8" name="Footer Placeholder 7">
            <a:extLst>
              <a:ext uri="{FF2B5EF4-FFF2-40B4-BE49-F238E27FC236}">
                <a16:creationId xmlns:a16="http://schemas.microsoft.com/office/drawing/2014/main" id="{55D1BB99-4165-48BB-ADC8-FE9C67B62A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19E374-CEAB-4537-A6F2-1F66877DEF2B}"/>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37193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D5F0-7509-4222-9B40-3AAC646BC4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CCDA2-F3B5-4731-A3D1-7D383EE7CFE6}"/>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4" name="Footer Placeholder 3">
            <a:extLst>
              <a:ext uri="{FF2B5EF4-FFF2-40B4-BE49-F238E27FC236}">
                <a16:creationId xmlns:a16="http://schemas.microsoft.com/office/drawing/2014/main" id="{EFBB7EDF-C0B5-4979-BF4B-04C2C15BF8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355782-2FCB-4CCE-A759-98786D9F4D6D}"/>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40090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9359C-1938-4482-8A18-E2D3EBB13A1F}"/>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3" name="Footer Placeholder 2">
            <a:extLst>
              <a:ext uri="{FF2B5EF4-FFF2-40B4-BE49-F238E27FC236}">
                <a16:creationId xmlns:a16="http://schemas.microsoft.com/office/drawing/2014/main" id="{86E31B7A-DEC9-445A-A79D-65C5DF9A09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78D61D-93C7-4537-A91D-CB8FEAF31B94}"/>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285264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4057-1EBA-408B-A67B-A852A8CC8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E3BFAD-71A2-40AE-BEF5-5E6424660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B389AB-1A85-481D-8B3D-D954A2836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74607A-1AD4-426D-B551-1CBF3D0FD865}"/>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6" name="Footer Placeholder 5">
            <a:extLst>
              <a:ext uri="{FF2B5EF4-FFF2-40B4-BE49-F238E27FC236}">
                <a16:creationId xmlns:a16="http://schemas.microsoft.com/office/drawing/2014/main" id="{732F6B30-0F13-4D88-8A59-E3F0B40787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BB45D-B388-4234-9594-B72D44E25CE8}"/>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363690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5123-AB98-43D4-84DA-4D0731350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8F9F9B-C7EB-4CC7-8B94-943C6A2646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14223F-45F7-4C4D-B31A-16B0041DF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4CA95-CDBA-402C-8CAE-00991B12D59F}"/>
              </a:ext>
            </a:extLst>
          </p:cNvPr>
          <p:cNvSpPr>
            <a:spLocks noGrp="1"/>
          </p:cNvSpPr>
          <p:nvPr>
            <p:ph type="dt" sz="half" idx="10"/>
          </p:nvPr>
        </p:nvSpPr>
        <p:spPr/>
        <p:txBody>
          <a:bodyPr/>
          <a:lstStyle/>
          <a:p>
            <a:fld id="{CAD23F76-689D-4334-93FE-C8118972D967}" type="datetimeFigureOut">
              <a:rPr lang="en-US" smtClean="0"/>
              <a:t>8/10/2022</a:t>
            </a:fld>
            <a:endParaRPr lang="en-US"/>
          </a:p>
        </p:txBody>
      </p:sp>
      <p:sp>
        <p:nvSpPr>
          <p:cNvPr id="6" name="Footer Placeholder 5">
            <a:extLst>
              <a:ext uri="{FF2B5EF4-FFF2-40B4-BE49-F238E27FC236}">
                <a16:creationId xmlns:a16="http://schemas.microsoft.com/office/drawing/2014/main" id="{EC61F967-9EB1-4614-9620-96E2FC7CC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DB90E-9A25-4A9D-878D-8F7EB0015D46}"/>
              </a:ext>
            </a:extLst>
          </p:cNvPr>
          <p:cNvSpPr>
            <a:spLocks noGrp="1"/>
          </p:cNvSpPr>
          <p:nvPr>
            <p:ph type="sldNum" sz="quarter" idx="12"/>
          </p:nvPr>
        </p:nvSpPr>
        <p:spPr/>
        <p:txBody>
          <a:bodyPr/>
          <a:lstStyle/>
          <a:p>
            <a:fld id="{7B193CDD-00BE-42A2-9E53-FE9B773E2D93}" type="slidenum">
              <a:rPr lang="en-US" smtClean="0"/>
              <a:t>‹#›</a:t>
            </a:fld>
            <a:endParaRPr lang="en-US"/>
          </a:p>
        </p:txBody>
      </p:sp>
    </p:spTree>
    <p:extLst>
      <p:ext uri="{BB962C8B-B14F-4D97-AF65-F5344CB8AC3E}">
        <p14:creationId xmlns:p14="http://schemas.microsoft.com/office/powerpoint/2010/main" val="2467262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81466C-1612-4F4E-AAF7-46F35BE04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D2E8C-C3CD-4297-BD75-EE301370C7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AABFA-F1FD-4A4A-870E-4A6CF5D36B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23F76-689D-4334-93FE-C8118972D967}" type="datetimeFigureOut">
              <a:rPr lang="en-US" smtClean="0"/>
              <a:t>8/10/2022</a:t>
            </a:fld>
            <a:endParaRPr lang="en-US"/>
          </a:p>
        </p:txBody>
      </p:sp>
      <p:sp>
        <p:nvSpPr>
          <p:cNvPr id="5" name="Footer Placeholder 4">
            <a:extLst>
              <a:ext uri="{FF2B5EF4-FFF2-40B4-BE49-F238E27FC236}">
                <a16:creationId xmlns:a16="http://schemas.microsoft.com/office/drawing/2014/main" id="{3C5185F0-2029-42C7-BCC9-769494332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0100C6-CF3F-4C13-86E7-62265873B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93CDD-00BE-42A2-9E53-FE9B773E2D93}" type="slidenum">
              <a:rPr lang="en-US" smtClean="0"/>
              <a:t>‹#›</a:t>
            </a:fld>
            <a:endParaRPr lang="en-US"/>
          </a:p>
        </p:txBody>
      </p:sp>
    </p:spTree>
    <p:extLst>
      <p:ext uri="{BB962C8B-B14F-4D97-AF65-F5344CB8AC3E}">
        <p14:creationId xmlns:p14="http://schemas.microsoft.com/office/powerpoint/2010/main" val="3005523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en.wikipedia.org/wiki/Austin,_Texas" TargetMode="External"/><Relationship Id="rId3" Type="http://schemas.openxmlformats.org/officeDocument/2006/relationships/image" Target="../media/image1.jpeg"/><Relationship Id="rId7" Type="http://schemas.openxmlformats.org/officeDocument/2006/relationships/hyperlink" Target="https://en.wikipedia.org/wiki/Downtown_Austi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en.wikipedia.org/wiki/Texas" TargetMode="External"/><Relationship Id="rId11" Type="http://schemas.openxmlformats.org/officeDocument/2006/relationships/image" Target="../media/image2.png"/><Relationship Id="rId5" Type="http://schemas.openxmlformats.org/officeDocument/2006/relationships/hyperlink" Target="https://en.wikipedia.org/wiki/Seat_of_government" TargetMode="External"/><Relationship Id="rId10" Type="http://schemas.openxmlformats.org/officeDocument/2006/relationships/hyperlink" Target="https://en.wikipedia.org/wiki/Governor_of_Texas" TargetMode="External"/><Relationship Id="rId4" Type="http://schemas.openxmlformats.org/officeDocument/2006/relationships/hyperlink" Target="https://jcutrer.com/photos/photos-austin-texas" TargetMode="External"/><Relationship Id="rId9" Type="http://schemas.openxmlformats.org/officeDocument/2006/relationships/hyperlink" Target="https://en.wikipedia.org/wiki/Texas_Legislature"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kylemonahan/5956317834/"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viaggi-usa.it/cosa-vedere-in-texas/"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Palo_Duro_Lighthouse.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fr.wikipedia.org/wiki/Fichier:Austin_Skyline.jpg"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creativecommons.org/licenses/by/3.0/" TargetMode="External"/><Relationship Id="rId4" Type="http://schemas.openxmlformats.org/officeDocument/2006/relationships/hyperlink" Target="https://www.flickr.com/photos/elzbelz/50314270057/" TargetMode="Externa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hyperlink" Target="https://en.wikipedia.org/wiki/Pork_ribs" TargetMode="External"/><Relationship Id="rId3" Type="http://schemas.openxmlformats.org/officeDocument/2006/relationships/image" Target="../media/image21.jpg"/><Relationship Id="rId7" Type="http://schemas.openxmlformats.org/officeDocument/2006/relationships/diagramQuickStyle" Target="../diagrams/quickStyle4.xml"/><Relationship Id="rId12" Type="http://schemas.openxmlformats.org/officeDocument/2006/relationships/hyperlink" Target="https://en.wikipedia.org/wiki/Brisket" TargetMode="External"/><Relationship Id="rId2" Type="http://schemas.openxmlformats.org/officeDocument/2006/relationships/notesSlide" Target="../notesSlides/notesSlide9.xml"/><Relationship Id="rId16"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hyperlink" Target="https://en.wikipedia.org/wiki/Texan_cuisine" TargetMode="External"/><Relationship Id="rId5" Type="http://schemas.openxmlformats.org/officeDocument/2006/relationships/diagramData" Target="../diagrams/data4.xml"/><Relationship Id="rId15" Type="http://schemas.openxmlformats.org/officeDocument/2006/relationships/hyperlink" Target="https://en.wikipedia.org/wiki/Smoked_meat" TargetMode="External"/><Relationship Id="rId10" Type="http://schemas.openxmlformats.org/officeDocument/2006/relationships/hyperlink" Target="https://en.wikipedia.org/wiki/Barbecue" TargetMode="External"/><Relationship Id="rId4" Type="http://schemas.openxmlformats.org/officeDocument/2006/relationships/hyperlink" Target="https://www.flickr.com/photos/38874331@N00/8630800720" TargetMode="External"/><Relationship Id="rId9" Type="http://schemas.microsoft.com/office/2007/relationships/diagramDrawing" Target="../diagrams/drawing4.xml"/><Relationship Id="rId14" Type="http://schemas.openxmlformats.org/officeDocument/2006/relationships/hyperlink" Target="https://en.wikipedia.org/wiki/Sausag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middleeastmonitor.com/20180830-egypts-cotton-exports-up-by-41-2/"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s://en.wikipedia.org/wiki/Waco,_Texa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en.wikipedia.org/wiki/Charles_Alderton" TargetMode="External"/><Relationship Id="rId5" Type="http://schemas.openxmlformats.org/officeDocument/2006/relationships/hyperlink" Target="https://en.wikipedia.org/wiki/Soft_drink" TargetMode="Externa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jp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hyperlink" Target="https://creativecommons.org/licenses/by-sa/3.0/" TargetMode="External"/><Relationship Id="rId10" Type="http://schemas.microsoft.com/office/2007/relationships/diagramDrawing" Target="../diagrams/drawing1.xml"/><Relationship Id="rId4" Type="http://schemas.openxmlformats.org/officeDocument/2006/relationships/hyperlink" Target="https://lb.wikipedia.org/wiki/Fichier:Texas_Rangers_Museum.jpg" TargetMode="Externa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flickr.com/photos/andreanna/4551229407"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hyperlink" Target="https://creativecommons.org/licenses/by-sa/3.0/"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creativecommons.org/licenses/by-nc-nd/3.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hyperlink" Target="https://en.wikipedia.org/wiki/File:The_Alamo_at_Night,_San_Antonio,_Texas_(2014-12-12_23.00.05_by_Nan_Palmero).jpg" TargetMode="External"/><Relationship Id="rId5" Type="http://schemas.openxmlformats.org/officeDocument/2006/relationships/diagramQuickStyle" Target="../diagrams/quickStyle2.xml"/><Relationship Id="rId10" Type="http://schemas.openxmlformats.org/officeDocument/2006/relationships/image" Target="../media/image5.jpg"/><Relationship Id="rId4" Type="http://schemas.openxmlformats.org/officeDocument/2006/relationships/diagramLayout" Target="../diagrams/layout2.xml"/><Relationship Id="rId9" Type="http://schemas.openxmlformats.org/officeDocument/2006/relationships/hyperlink" Target="https://www.viaggi-usa.it/fort-alamo-san-antoni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pixnio.com/fauna-animals/armadillo-animal"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Mexico%E2%80%93United_States_border" TargetMode="External"/><Relationship Id="rId13" Type="http://schemas.openxmlformats.org/officeDocument/2006/relationships/hyperlink" Target="https://en.wikipedia.org/wiki/Nuevo_Le%C3%B3n" TargetMode="External"/><Relationship Id="rId3" Type="http://schemas.openxmlformats.org/officeDocument/2006/relationships/hyperlink" Target="https://en.wikipedia.org/wiki/River" TargetMode="External"/><Relationship Id="rId7" Type="http://schemas.openxmlformats.org/officeDocument/2006/relationships/hyperlink" Target="https://en.wikipedia.org/wiki/New_Mexico" TargetMode="External"/><Relationship Id="rId12" Type="http://schemas.openxmlformats.org/officeDocument/2006/relationships/hyperlink" Target="https://en.wikipedia.org/wiki/Coahuila"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s://en.wikipedia.org/wiki/Northern_Mexico" TargetMode="External"/><Relationship Id="rId11" Type="http://schemas.openxmlformats.org/officeDocument/2006/relationships/hyperlink" Target="https://en.wikipedia.org/wiki/Chihuahua_(state)" TargetMode="External"/><Relationship Id="rId5" Type="http://schemas.openxmlformats.org/officeDocument/2006/relationships/hyperlink" Target="https://en.wikipedia.org/wiki/Southwestern_United_States" TargetMode="External"/><Relationship Id="rId10" Type="http://schemas.openxmlformats.org/officeDocument/2006/relationships/hyperlink" Target="https://en.wikipedia.org/wiki/Texas" TargetMode="External"/><Relationship Id="rId4" Type="http://schemas.openxmlformats.org/officeDocument/2006/relationships/hyperlink" Target="https://en.wikipedia.org/wiki/Colorado_River" TargetMode="External"/><Relationship Id="rId9" Type="http://schemas.openxmlformats.org/officeDocument/2006/relationships/hyperlink" Target="https://en.wikipedia.org/wiki/U.S._state" TargetMode="External"/><Relationship Id="rId14" Type="http://schemas.openxmlformats.org/officeDocument/2006/relationships/hyperlink" Target="https://en.wikipedia.org/wiki/Tamaulipa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bloomgal/329359741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viaggi-usa.it/fort-worth-texas/"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jcutrer.com/photos/big-bend-np" TargetMode="Externa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lb.wikipedia.org/wiki/Fichier:Texas_Rangers_Museum.jpg" TargetMode="External"/><Relationship Id="rId7" Type="http://schemas.openxmlformats.org/officeDocument/2006/relationships/diagramQuickStyle" Target="../diagrams/quickStyle3.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creativecommons.org/licenses/by-sa/3.0/" TargetMode="Externa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9" name="Rectangle 2355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a:extLst>
              <a:ext uri="{FF2B5EF4-FFF2-40B4-BE49-F238E27FC236}">
                <a16:creationId xmlns:a16="http://schemas.microsoft.com/office/drawing/2014/main" id="{297E62A9-B09A-4367-A498-6196C7E9FED9}"/>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55" r="3155"/>
          <a:stretch/>
        </p:blipFill>
        <p:spPr bwMode="auto">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a:noFill/>
          <a:extLst>
            <a:ext uri="{909E8E84-426E-40DD-AFC4-6F175D3DCCD1}">
              <a14:hiddenFill xmlns:a14="http://schemas.microsoft.com/office/drawing/2010/main">
                <a:solidFill>
                  <a:srgbClr val="FFFFFF"/>
                </a:solidFill>
              </a14:hiddenFill>
            </a:ext>
          </a:extLst>
        </p:spPr>
      </p:pic>
      <p:sp>
        <p:nvSpPr>
          <p:cNvPr id="23561" name="Freeform: Shape 23560">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04C44379-806C-47A6-9542-07C133ED0F49}"/>
              </a:ext>
            </a:extLst>
          </p:cNvPr>
          <p:cNvSpPr>
            <a:spLocks noGrp="1"/>
          </p:cNvSpPr>
          <p:nvPr>
            <p:ph type="title"/>
          </p:nvPr>
        </p:nvSpPr>
        <p:spPr>
          <a:xfrm>
            <a:off x="510176" y="724753"/>
            <a:ext cx="6880859" cy="1842774"/>
          </a:xfrm>
        </p:spPr>
        <p:txBody>
          <a:bodyPr anchor="ctr">
            <a:normAutofit/>
          </a:bodyPr>
          <a:lstStyle/>
          <a:p>
            <a:r>
              <a:rPr lang="en-US" sz="4400" dirty="0">
                <a:latin typeface="Algerian" panose="04020705040A02060702" pitchFamily="82" charset="0"/>
              </a:rPr>
              <a:t>Welcome to Texas!</a:t>
            </a:r>
            <a:endParaRPr lang="en-US" dirty="0"/>
          </a:p>
        </p:txBody>
      </p:sp>
      <p:sp>
        <p:nvSpPr>
          <p:cNvPr id="3" name="Content Placeholder 2">
            <a:extLst>
              <a:ext uri="{FF2B5EF4-FFF2-40B4-BE49-F238E27FC236}">
                <a16:creationId xmlns:a16="http://schemas.microsoft.com/office/drawing/2014/main" id="{01541436-EA04-4C93-B7E7-E94328767DE2}"/>
              </a:ext>
            </a:extLst>
          </p:cNvPr>
          <p:cNvSpPr>
            <a:spLocks noGrp="1"/>
          </p:cNvSpPr>
          <p:nvPr>
            <p:ph idx="1"/>
          </p:nvPr>
        </p:nvSpPr>
        <p:spPr>
          <a:xfrm>
            <a:off x="468267" y="2082734"/>
            <a:ext cx="6016753" cy="3543300"/>
          </a:xfrm>
        </p:spPr>
        <p:txBody>
          <a:bodyPr anchor="t">
            <a:normAutofit/>
          </a:bodyPr>
          <a:lstStyle/>
          <a:p>
            <a:pPr marL="0" indent="0" algn="ctr">
              <a:buNone/>
            </a:pPr>
            <a:r>
              <a:rPr lang="en-US" sz="3200" dirty="0">
                <a:solidFill>
                  <a:srgbClr val="FFFFFF"/>
                </a:solidFill>
              </a:rPr>
              <a:t>Texas Department </a:t>
            </a:r>
          </a:p>
          <a:p>
            <a:pPr marL="0" indent="0" algn="ctr">
              <a:buNone/>
            </a:pPr>
            <a:r>
              <a:rPr lang="en-US" sz="3200" dirty="0">
                <a:solidFill>
                  <a:srgbClr val="FFFFFF"/>
                </a:solidFill>
              </a:rPr>
              <a:t>of State Health Services</a:t>
            </a:r>
          </a:p>
          <a:p>
            <a:pPr marL="0" indent="0" algn="ctr">
              <a:buNone/>
            </a:pPr>
            <a:endParaRPr lang="en-US" sz="3200" dirty="0">
              <a:solidFill>
                <a:srgbClr val="FFFFFF"/>
              </a:solidFill>
            </a:endParaRPr>
          </a:p>
          <a:p>
            <a:pPr marL="0" indent="0" algn="ctr">
              <a:buNone/>
            </a:pPr>
            <a:r>
              <a:rPr lang="en-US" sz="2000" dirty="0">
                <a:solidFill>
                  <a:srgbClr val="FFFFFF"/>
                </a:solidFill>
              </a:rPr>
              <a:t>Lisa Bruedigan</a:t>
            </a:r>
          </a:p>
          <a:p>
            <a:pPr marL="0" indent="0" algn="ctr">
              <a:buNone/>
            </a:pPr>
            <a:r>
              <a:rPr lang="en-US" sz="2000" dirty="0">
                <a:solidFill>
                  <a:srgbClr val="FFFFFF"/>
                </a:solidFill>
              </a:rPr>
              <a:t>Director</a:t>
            </a:r>
          </a:p>
          <a:p>
            <a:pPr marL="0" indent="0" algn="ctr">
              <a:buNone/>
            </a:pPr>
            <a:r>
              <a:rPr lang="en-US" sz="2000" dirty="0">
                <a:solidFill>
                  <a:srgbClr val="FFFFFF"/>
                </a:solidFill>
              </a:rPr>
              <a:t>Radiation Section</a:t>
            </a:r>
          </a:p>
        </p:txBody>
      </p:sp>
      <p:sp>
        <p:nvSpPr>
          <p:cNvPr id="4" name="TextBox 3">
            <a:extLst>
              <a:ext uri="{FF2B5EF4-FFF2-40B4-BE49-F238E27FC236}">
                <a16:creationId xmlns:a16="http://schemas.microsoft.com/office/drawing/2014/main" id="{5718AD2C-6C5A-4802-852D-AA91DA969021}"/>
              </a:ext>
            </a:extLst>
          </p:cNvPr>
          <p:cNvSpPr txBox="1"/>
          <p:nvPr/>
        </p:nvSpPr>
        <p:spPr>
          <a:xfrm>
            <a:off x="1793070" y="6331013"/>
            <a:ext cx="10291151" cy="523220"/>
          </a:xfrm>
          <a:prstGeom prst="rect">
            <a:avLst/>
          </a:prstGeom>
          <a:noFill/>
        </p:spPr>
        <p:txBody>
          <a:bodyPr wrap="none" rtlCol="0">
            <a:spAutoFit/>
          </a:bodyPr>
          <a:lstStyle/>
          <a:p>
            <a:r>
              <a:rPr lang="en-US" sz="1400" b="1" i="0" dirty="0">
                <a:solidFill>
                  <a:schemeClr val="bg1"/>
                </a:solidFill>
                <a:effectLst/>
                <a:latin typeface="Arial" panose="020B0604020202020204" pitchFamily="34" charset="0"/>
              </a:rPr>
              <a:t>Texas Capitol:  </a:t>
            </a:r>
            <a:r>
              <a:rPr lang="en-US" sz="1400" b="1" dirty="0">
                <a:solidFill>
                  <a:srgbClr val="202122"/>
                </a:solidFill>
                <a:latin typeface="Arial" panose="020B0604020202020204" pitchFamily="34" charset="0"/>
              </a:rPr>
              <a:t>T</a:t>
            </a:r>
            <a:r>
              <a:rPr lang="en-US" sz="1400" b="1" i="0" dirty="0">
                <a:solidFill>
                  <a:srgbClr val="202122"/>
                </a:solidFill>
                <a:effectLst/>
                <a:latin typeface="Arial" panose="020B0604020202020204" pitchFamily="34" charset="0"/>
              </a:rPr>
              <a:t>he capitol and</a:t>
            </a:r>
            <a:r>
              <a:rPr lang="en-US" sz="1400" b="1" i="0" dirty="0">
                <a:solidFill>
                  <a:schemeClr val="bg1"/>
                </a:solidFill>
                <a:effectLst/>
                <a:latin typeface="Arial" panose="020B0604020202020204" pitchFamily="34" charset="0"/>
              </a:rPr>
              <a:t> </a:t>
            </a:r>
            <a:r>
              <a:rPr lang="en-US" sz="1400" b="1" i="0" strike="noStrike" dirty="0">
                <a:solidFill>
                  <a:schemeClr val="bg1"/>
                </a:solidFill>
                <a:effectLst/>
                <a:latin typeface="Arial" panose="020B0604020202020204" pitchFamily="34" charset="0"/>
                <a:hlinkClick r:id="rId5" tooltip="Seat of government">
                  <a:extLst>
                    <a:ext uri="{A12FA001-AC4F-418D-AE19-62706E023703}">
                      <ahyp:hlinkClr xmlns:ahyp="http://schemas.microsoft.com/office/drawing/2018/hyperlinkcolor" val="tx"/>
                    </a:ext>
                  </a:extLst>
                </a:hlinkClick>
              </a:rPr>
              <a:t>seat of government</a:t>
            </a:r>
            <a:r>
              <a:rPr lang="en-US" sz="1400" b="1" i="0" dirty="0">
                <a:solidFill>
                  <a:schemeClr val="bg1"/>
                </a:solidFill>
                <a:effectLst/>
                <a:latin typeface="Arial" panose="020B0604020202020204" pitchFamily="34" charset="0"/>
              </a:rPr>
              <a:t> of the American state of </a:t>
            </a:r>
            <a:r>
              <a:rPr lang="en-US" sz="1400" b="1" i="0" strike="noStrike" dirty="0">
                <a:solidFill>
                  <a:schemeClr val="bg1"/>
                </a:solidFill>
                <a:effectLst/>
                <a:latin typeface="Arial" panose="020B0604020202020204" pitchFamily="34" charset="0"/>
                <a:hlinkClick r:id="rId6" tooltip="Texas">
                  <a:extLst>
                    <a:ext uri="{A12FA001-AC4F-418D-AE19-62706E023703}">
                      <ahyp:hlinkClr xmlns:ahyp="http://schemas.microsoft.com/office/drawing/2018/hyperlinkcolor" val="tx"/>
                    </a:ext>
                  </a:extLst>
                </a:hlinkClick>
              </a:rPr>
              <a:t>Texas</a:t>
            </a:r>
            <a:r>
              <a:rPr lang="en-US" sz="1400" b="1" i="0" dirty="0">
                <a:solidFill>
                  <a:schemeClr val="bg1"/>
                </a:solidFill>
                <a:effectLst/>
                <a:latin typeface="Arial" panose="020B0604020202020204" pitchFamily="34" charset="0"/>
              </a:rPr>
              <a:t>. Located in </a:t>
            </a:r>
            <a:r>
              <a:rPr lang="en-US" sz="1400" b="1" i="0" strike="noStrike" dirty="0">
                <a:solidFill>
                  <a:schemeClr val="bg1"/>
                </a:solidFill>
                <a:effectLst/>
                <a:latin typeface="Arial" panose="020B0604020202020204" pitchFamily="34" charset="0"/>
                <a:hlinkClick r:id="rId7" tooltip="Downtown Austin">
                  <a:extLst>
                    <a:ext uri="{A12FA001-AC4F-418D-AE19-62706E023703}">
                      <ahyp:hlinkClr xmlns:ahyp="http://schemas.microsoft.com/office/drawing/2018/hyperlinkcolor" val="tx"/>
                    </a:ext>
                  </a:extLst>
                </a:hlinkClick>
              </a:rPr>
              <a:t>downtown</a:t>
            </a:r>
            <a:r>
              <a:rPr lang="en-US" sz="1400" b="1" i="0" dirty="0">
                <a:solidFill>
                  <a:schemeClr val="bg1"/>
                </a:solidFill>
                <a:effectLst/>
                <a:latin typeface="Arial" panose="020B0604020202020204" pitchFamily="34" charset="0"/>
              </a:rPr>
              <a:t> </a:t>
            </a:r>
            <a:r>
              <a:rPr lang="en-US" sz="1400" b="1" i="0" strike="noStrike" dirty="0">
                <a:solidFill>
                  <a:schemeClr val="bg1"/>
                </a:solidFill>
                <a:effectLst/>
                <a:latin typeface="Arial" panose="020B0604020202020204" pitchFamily="34" charset="0"/>
                <a:hlinkClick r:id="rId8" tooltip="Austin, Texas">
                  <a:extLst>
                    <a:ext uri="{A12FA001-AC4F-418D-AE19-62706E023703}">
                      <ahyp:hlinkClr xmlns:ahyp="http://schemas.microsoft.com/office/drawing/2018/hyperlinkcolor" val="tx"/>
                    </a:ext>
                  </a:extLst>
                </a:hlinkClick>
              </a:rPr>
              <a:t>Austin, Texas</a:t>
            </a:r>
            <a:r>
              <a:rPr lang="en-US" sz="1400" b="1" i="0" dirty="0">
                <a:solidFill>
                  <a:schemeClr val="bg1"/>
                </a:solidFill>
                <a:effectLst/>
                <a:latin typeface="Arial" panose="020B0604020202020204" pitchFamily="34" charset="0"/>
              </a:rPr>
              <a:t>,</a:t>
            </a:r>
            <a:endParaRPr lang="en-US" sz="1400" b="1" strike="noStrike" dirty="0">
              <a:solidFill>
                <a:schemeClr val="bg1"/>
              </a:solidFill>
              <a:latin typeface="Arial" panose="020B0604020202020204" pitchFamily="34" charset="0"/>
            </a:endParaRPr>
          </a:p>
          <a:p>
            <a:r>
              <a:rPr lang="en-US" sz="1400" b="1" i="0" dirty="0">
                <a:solidFill>
                  <a:schemeClr val="bg1"/>
                </a:solidFill>
                <a:effectLst/>
                <a:latin typeface="Arial" panose="020B0604020202020204" pitchFamily="34" charset="0"/>
              </a:rPr>
              <a:t>the structure houses the offices and chambers of the </a:t>
            </a:r>
            <a:r>
              <a:rPr lang="en-US" sz="1400" b="1" i="0" strike="noStrike" dirty="0">
                <a:solidFill>
                  <a:schemeClr val="bg1"/>
                </a:solidFill>
                <a:effectLst/>
                <a:latin typeface="Arial" panose="020B0604020202020204" pitchFamily="34" charset="0"/>
                <a:hlinkClick r:id="rId9" tooltip="Texas Legislature">
                  <a:extLst>
                    <a:ext uri="{A12FA001-AC4F-418D-AE19-62706E023703}">
                      <ahyp:hlinkClr xmlns:ahyp="http://schemas.microsoft.com/office/drawing/2018/hyperlinkcolor" val="tx"/>
                    </a:ext>
                  </a:extLst>
                </a:hlinkClick>
              </a:rPr>
              <a:t>Texas Legislature</a:t>
            </a:r>
            <a:r>
              <a:rPr lang="en-US" sz="1400" b="1" i="0" dirty="0">
                <a:solidFill>
                  <a:schemeClr val="bg1"/>
                </a:solidFill>
                <a:effectLst/>
                <a:latin typeface="Arial" panose="020B0604020202020204" pitchFamily="34" charset="0"/>
              </a:rPr>
              <a:t> and of the </a:t>
            </a:r>
            <a:r>
              <a:rPr lang="en-US" sz="1400" b="1" i="0" strike="noStrike" dirty="0">
                <a:solidFill>
                  <a:schemeClr val="bg1"/>
                </a:solidFill>
                <a:effectLst/>
                <a:latin typeface="Arial" panose="020B0604020202020204" pitchFamily="34" charset="0"/>
                <a:hlinkClick r:id="rId10" tooltip="Governor of Texas">
                  <a:extLst>
                    <a:ext uri="{A12FA001-AC4F-418D-AE19-62706E023703}">
                      <ahyp:hlinkClr xmlns:ahyp="http://schemas.microsoft.com/office/drawing/2018/hyperlinkcolor" val="tx"/>
                    </a:ext>
                  </a:extLst>
                </a:hlinkClick>
              </a:rPr>
              <a:t>Governor of Texas</a:t>
            </a:r>
            <a:r>
              <a:rPr lang="en-US" sz="1400" b="1" i="0" dirty="0">
                <a:solidFill>
                  <a:srgbClr val="202122"/>
                </a:solidFill>
                <a:effectLst/>
                <a:latin typeface="Arial" panose="020B0604020202020204" pitchFamily="34" charset="0"/>
              </a:rPr>
              <a:t>.</a:t>
            </a:r>
            <a:endParaRPr lang="en-US" sz="1400" b="1" dirty="0">
              <a:solidFill>
                <a:schemeClr val="bg1"/>
              </a:solidFill>
            </a:endParaRPr>
          </a:p>
        </p:txBody>
      </p:sp>
      <p:pic>
        <p:nvPicPr>
          <p:cNvPr id="1026" name="Picture 2" descr="Texas Department of Health State Services logo">
            <a:extLst>
              <a:ext uri="{FF2B5EF4-FFF2-40B4-BE49-F238E27FC236}">
                <a16:creationId xmlns:a16="http://schemas.microsoft.com/office/drawing/2014/main" id="{A3A7707C-8AF3-4938-942C-79F350D2AA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13021" y="5300628"/>
            <a:ext cx="3048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68059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FA2F6-1BA9-4C22-886F-B6C1C99FD442}"/>
              </a:ext>
            </a:extLst>
          </p:cNvPr>
          <p:cNvSpPr>
            <a:spLocks noGrp="1"/>
          </p:cNvSpPr>
          <p:nvPr>
            <p:ph type="title"/>
          </p:nvPr>
        </p:nvSpPr>
        <p:spPr>
          <a:xfrm>
            <a:off x="6234329" y="359285"/>
            <a:ext cx="5314536" cy="1084670"/>
          </a:xfrm>
        </p:spPr>
        <p:txBody>
          <a:bodyPr>
            <a:normAutofit fontScale="90000"/>
          </a:bodyPr>
          <a:lstStyle/>
          <a:p>
            <a:r>
              <a:rPr lang="en-US" dirty="0"/>
              <a:t>DSHS Diverse Program of 120 Staff Members</a:t>
            </a:r>
          </a:p>
        </p:txBody>
      </p:sp>
      <p:sp>
        <p:nvSpPr>
          <p:cNvPr id="6151" name="Freeform: Shape 615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5E593F14-7E63-4885-A2A7-DE11CA6AAD54}"/>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907" r="17907"/>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264A2D-48E6-4656-BEF7-0CB876B8288D}"/>
              </a:ext>
            </a:extLst>
          </p:cNvPr>
          <p:cNvSpPr txBox="1"/>
          <p:nvPr/>
        </p:nvSpPr>
        <p:spPr>
          <a:xfrm>
            <a:off x="68765" y="6018101"/>
            <a:ext cx="5540455" cy="584775"/>
          </a:xfrm>
          <a:prstGeom prst="rect">
            <a:avLst/>
          </a:prstGeom>
          <a:noFill/>
        </p:spPr>
        <p:txBody>
          <a:bodyPr wrap="square" rtlCol="0">
            <a:spAutoFit/>
          </a:bodyPr>
          <a:lstStyle/>
          <a:p>
            <a:r>
              <a:rPr lang="en-US" sz="1600" b="1" dirty="0"/>
              <a:t>San Antonio Riverwalk:  One of the most visited places in all of Texas and the heart of the San Antonio area.</a:t>
            </a:r>
            <a:r>
              <a:rPr lang="en-US" sz="1600" dirty="0"/>
              <a:t>  </a:t>
            </a:r>
          </a:p>
        </p:txBody>
      </p:sp>
      <p:sp>
        <p:nvSpPr>
          <p:cNvPr id="4" name="TextBox 3">
            <a:extLst>
              <a:ext uri="{FF2B5EF4-FFF2-40B4-BE49-F238E27FC236}">
                <a16:creationId xmlns:a16="http://schemas.microsoft.com/office/drawing/2014/main" id="{7FDA6E8F-8E98-421D-8A5B-457388665F67}"/>
              </a:ext>
            </a:extLst>
          </p:cNvPr>
          <p:cNvSpPr txBox="1"/>
          <p:nvPr/>
        </p:nvSpPr>
        <p:spPr>
          <a:xfrm>
            <a:off x="792470" y="5183213"/>
            <a:ext cx="5441859" cy="230832"/>
          </a:xfrm>
          <a:prstGeom prst="rect">
            <a:avLst/>
          </a:prstGeom>
          <a:noFill/>
        </p:spPr>
        <p:txBody>
          <a:bodyPr wrap="square" rtlCol="0">
            <a:spAutoFit/>
          </a:bodyPr>
          <a:lstStyle/>
          <a:p>
            <a:r>
              <a:rPr lang="en-US" sz="900" dirty="0">
                <a:hlinkClick r:id="rId3" tooltip="https://www.flickr.com/photos/kylemonahan/5956317834/"/>
              </a:rPr>
              <a:t>This Photo</a:t>
            </a:r>
            <a:r>
              <a:rPr lang="en-US" sz="900" dirty="0"/>
              <a:t> by Unknown Author is licensed under </a:t>
            </a:r>
            <a:r>
              <a:rPr lang="en-US" sz="900" dirty="0">
                <a:hlinkClick r:id="rId4" tooltip="https://creativecommons.org/licenses/by/3.0/"/>
              </a:rPr>
              <a:t>CC BY</a:t>
            </a:r>
            <a:endParaRPr lang="en-US" sz="900" dirty="0"/>
          </a:p>
        </p:txBody>
      </p:sp>
      <p:sp>
        <p:nvSpPr>
          <p:cNvPr id="7" name="Content Placeholder 6">
            <a:extLst>
              <a:ext uri="{FF2B5EF4-FFF2-40B4-BE49-F238E27FC236}">
                <a16:creationId xmlns:a16="http://schemas.microsoft.com/office/drawing/2014/main" id="{5B85FB72-31AF-4917-988A-1F872671128A}"/>
              </a:ext>
            </a:extLst>
          </p:cNvPr>
          <p:cNvSpPr>
            <a:spLocks noGrp="1"/>
          </p:cNvSpPr>
          <p:nvPr>
            <p:ph idx="1"/>
          </p:nvPr>
        </p:nvSpPr>
        <p:spPr>
          <a:xfrm>
            <a:off x="6234329" y="1933717"/>
            <a:ext cx="5609220" cy="4421363"/>
          </a:xfrm>
        </p:spPr>
        <p:txBody>
          <a:bodyPr/>
          <a:lstStyle/>
          <a:p>
            <a:r>
              <a:rPr lang="en-US" dirty="0"/>
              <a:t>Radioactive Materials: 37	</a:t>
            </a:r>
          </a:p>
          <a:p>
            <a:pPr lvl="1"/>
            <a:r>
              <a:rPr lang="en-US" dirty="0"/>
              <a:t>Inspections - 14</a:t>
            </a:r>
          </a:p>
          <a:p>
            <a:pPr lvl="1"/>
            <a:r>
              <a:rPr lang="en-US" dirty="0"/>
              <a:t>Licensing - 11</a:t>
            </a:r>
          </a:p>
          <a:p>
            <a:pPr lvl="1"/>
            <a:r>
              <a:rPr lang="en-US" dirty="0"/>
              <a:t>Compliance Reviewers – 2 </a:t>
            </a:r>
          </a:p>
          <a:p>
            <a:pPr lvl="1"/>
            <a:r>
              <a:rPr lang="en-US" dirty="0"/>
              <a:t>Compliance Specialist - 1</a:t>
            </a:r>
          </a:p>
          <a:p>
            <a:pPr lvl="1"/>
            <a:r>
              <a:rPr lang="en-US" dirty="0"/>
              <a:t>Rule Writers - 1</a:t>
            </a:r>
          </a:p>
          <a:p>
            <a:pPr lvl="1"/>
            <a:r>
              <a:rPr lang="en-US" dirty="0"/>
              <a:t>Incident Investigations - 5</a:t>
            </a:r>
          </a:p>
          <a:p>
            <a:pPr lvl="1"/>
            <a:r>
              <a:rPr lang="en-US" dirty="0"/>
              <a:t>Emergency Response Planners – 3</a:t>
            </a:r>
          </a:p>
          <a:p>
            <a:r>
              <a:rPr lang="en-US" dirty="0"/>
              <a:t>X-ray, Mammo &amp; Laser - 83</a:t>
            </a:r>
          </a:p>
        </p:txBody>
      </p:sp>
    </p:spTree>
    <p:extLst>
      <p:ext uri="{BB962C8B-B14F-4D97-AF65-F5344CB8AC3E}">
        <p14:creationId xmlns:p14="http://schemas.microsoft.com/office/powerpoint/2010/main" val="196357077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8B785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C83341F-2E2F-4EB8-905F-0AB0252700F5}"/>
              </a:ext>
            </a:extLst>
          </p:cNvPr>
          <p:cNvSpPr>
            <a:spLocks noGrp="1"/>
          </p:cNvSpPr>
          <p:nvPr>
            <p:ph type="title"/>
          </p:nvPr>
        </p:nvSpPr>
        <p:spPr>
          <a:xfrm>
            <a:off x="731520" y="731520"/>
            <a:ext cx="6089904" cy="1426464"/>
          </a:xfrm>
        </p:spPr>
        <p:txBody>
          <a:bodyPr>
            <a:normAutofit/>
          </a:bodyPr>
          <a:lstStyle/>
          <a:p>
            <a:r>
              <a:rPr lang="en-US" b="1" dirty="0">
                <a:solidFill>
                  <a:srgbClr val="FFFFFF"/>
                </a:solidFill>
              </a:rPr>
              <a:t>DSHS Inspectors </a:t>
            </a:r>
            <a:br>
              <a:rPr lang="en-US" b="1" dirty="0">
                <a:solidFill>
                  <a:srgbClr val="FFFFFF"/>
                </a:solidFill>
              </a:rPr>
            </a:br>
            <a:r>
              <a:rPr lang="en-US" b="1" dirty="0">
                <a:solidFill>
                  <a:srgbClr val="FFFFFF"/>
                </a:solidFill>
              </a:rPr>
              <a:t>Across Texas</a:t>
            </a:r>
          </a:p>
        </p:txBody>
      </p:sp>
      <p:sp>
        <p:nvSpPr>
          <p:cNvPr id="8201" name="Rectangle 820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203" name="Rectangle 820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2387F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205" name="Rectangle 820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45E26ABC-A11B-4B64-B3C0-892DA537EEB5}"/>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31" r="12131"/>
          <a:stretch/>
        </p:blipFill>
        <p:spPr bwMode="auto">
          <a:xfrm>
            <a:off x="7277100" y="2480954"/>
            <a:ext cx="4455979" cy="39181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48F85C-3E94-4A9B-BBE1-7D00D9477E5D}"/>
              </a:ext>
            </a:extLst>
          </p:cNvPr>
          <p:cNvSpPr txBox="1"/>
          <p:nvPr/>
        </p:nvSpPr>
        <p:spPr>
          <a:xfrm>
            <a:off x="5704764" y="6548010"/>
            <a:ext cx="6487236" cy="307777"/>
          </a:xfrm>
          <a:prstGeom prst="rect">
            <a:avLst/>
          </a:prstGeom>
          <a:noFill/>
        </p:spPr>
        <p:txBody>
          <a:bodyPr wrap="square" rtlCol="0">
            <a:spAutoFit/>
          </a:bodyPr>
          <a:lstStyle/>
          <a:p>
            <a:r>
              <a:rPr lang="en-US" sz="1400" b="1" dirty="0"/>
              <a:t>South Padre Island:  A barrier island offers a taste of the tropics on the coast of Texas</a:t>
            </a:r>
          </a:p>
        </p:txBody>
      </p:sp>
      <p:sp>
        <p:nvSpPr>
          <p:cNvPr id="4" name="TextBox 3">
            <a:extLst>
              <a:ext uri="{FF2B5EF4-FFF2-40B4-BE49-F238E27FC236}">
                <a16:creationId xmlns:a16="http://schemas.microsoft.com/office/drawing/2014/main" id="{303DD750-5264-48DC-8140-D32010FCF837}"/>
              </a:ext>
            </a:extLst>
          </p:cNvPr>
          <p:cNvSpPr txBox="1"/>
          <p:nvPr/>
        </p:nvSpPr>
        <p:spPr>
          <a:xfrm>
            <a:off x="7736021" y="6081645"/>
            <a:ext cx="4455979" cy="230832"/>
          </a:xfrm>
          <a:prstGeom prst="rect">
            <a:avLst/>
          </a:prstGeom>
          <a:noFill/>
        </p:spPr>
        <p:txBody>
          <a:bodyPr wrap="square" rtlCol="0">
            <a:spAutoFit/>
          </a:bodyPr>
          <a:lstStyle/>
          <a:p>
            <a:r>
              <a:rPr lang="en-US" sz="900" dirty="0">
                <a:hlinkClick r:id="rId3" tooltip="https://www.viaggi-usa.it/cosa-vedere-in-texas/"/>
              </a:rPr>
              <a:t>This Photo</a:t>
            </a:r>
            <a:r>
              <a:rPr lang="en-US" sz="900" dirty="0"/>
              <a:t> by Unknown Author is licensed under </a:t>
            </a:r>
            <a:r>
              <a:rPr lang="en-US" sz="900" dirty="0">
                <a:hlinkClick r:id="rId4" tooltip="https://creativecommons.org/licenses/by-nc-nd/3.0/"/>
              </a:rPr>
              <a:t>CC BY-NC-ND</a:t>
            </a:r>
            <a:endParaRPr lang="en-US" sz="900" dirty="0"/>
          </a:p>
        </p:txBody>
      </p:sp>
      <p:pic>
        <p:nvPicPr>
          <p:cNvPr id="13" name="Content Placeholder 4">
            <a:extLst>
              <a:ext uri="{FF2B5EF4-FFF2-40B4-BE49-F238E27FC236}">
                <a16:creationId xmlns:a16="http://schemas.microsoft.com/office/drawing/2014/main" id="{B33A6DE0-2351-496B-8A8E-39904D785C19}"/>
              </a:ext>
            </a:extLst>
          </p:cNvPr>
          <p:cNvPicPr>
            <a:picLocks noGrp="1" noChangeAspect="1"/>
          </p:cNvPicPr>
          <p:nvPr>
            <p:ph idx="1"/>
          </p:nvPr>
        </p:nvPicPr>
        <p:blipFill rotWithShape="1">
          <a:blip r:embed="rId5"/>
          <a:srcRect l="3893" t="4453" r="4774" b="4955"/>
          <a:stretch/>
        </p:blipFill>
        <p:spPr>
          <a:xfrm>
            <a:off x="994410" y="2306916"/>
            <a:ext cx="5284756" cy="4322252"/>
          </a:xfrm>
        </p:spPr>
      </p:pic>
    </p:spTree>
    <p:extLst>
      <p:ext uri="{BB962C8B-B14F-4D97-AF65-F5344CB8AC3E}">
        <p14:creationId xmlns:p14="http://schemas.microsoft.com/office/powerpoint/2010/main" val="372662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D922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D1A470-8BC8-4956-ABC4-B836860BADD5}"/>
              </a:ext>
            </a:extLst>
          </p:cNvPr>
          <p:cNvSpPr>
            <a:spLocks noGrp="1"/>
          </p:cNvSpPr>
          <p:nvPr>
            <p:ph type="title"/>
          </p:nvPr>
        </p:nvSpPr>
        <p:spPr>
          <a:xfrm>
            <a:off x="524256" y="491260"/>
            <a:ext cx="6594189" cy="1625210"/>
          </a:xfrm>
        </p:spPr>
        <p:txBody>
          <a:bodyPr>
            <a:normAutofit/>
          </a:bodyPr>
          <a:lstStyle/>
          <a:p>
            <a:r>
              <a:rPr lang="en-US" b="1" dirty="0">
                <a:solidFill>
                  <a:srgbClr val="FFFFFF"/>
                </a:solidFill>
              </a:rPr>
              <a:t>DSHS Workload</a:t>
            </a:r>
          </a:p>
        </p:txBody>
      </p:sp>
      <p:pic>
        <p:nvPicPr>
          <p:cNvPr id="10242" name="Picture 2" descr="Image result for Morkingbird">
            <a:extLst>
              <a:ext uri="{FF2B5EF4-FFF2-40B4-BE49-F238E27FC236}">
                <a16:creationId xmlns:a16="http://schemas.microsoft.com/office/drawing/2014/main" id="{0C40B9CE-D013-43E9-8A7E-CFCE01192C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1" r="-1" b="9675"/>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2886F1-A1FD-4E99-A9C2-C926C02402C8}"/>
              </a:ext>
            </a:extLst>
          </p:cNvPr>
          <p:cNvSpPr>
            <a:spLocks noGrp="1"/>
          </p:cNvSpPr>
          <p:nvPr>
            <p:ph idx="1"/>
          </p:nvPr>
        </p:nvSpPr>
        <p:spPr>
          <a:xfrm>
            <a:off x="7884524" y="491260"/>
            <a:ext cx="3658194" cy="6028136"/>
          </a:xfrm>
        </p:spPr>
        <p:txBody>
          <a:bodyPr anchor="ctr">
            <a:normAutofit/>
          </a:bodyPr>
          <a:lstStyle/>
          <a:p>
            <a:pPr marL="0" indent="0">
              <a:buNone/>
            </a:pPr>
            <a:r>
              <a:rPr lang="en-US" sz="3200" b="1" dirty="0">
                <a:solidFill>
                  <a:srgbClr val="FFFFFF"/>
                </a:solidFill>
              </a:rPr>
              <a:t>Licensees:</a:t>
            </a:r>
          </a:p>
          <a:p>
            <a:r>
              <a:rPr lang="en-US" sz="2400" b="1" dirty="0">
                <a:solidFill>
                  <a:srgbClr val="FFFFFF"/>
                </a:solidFill>
              </a:rPr>
              <a:t>RAM – 1,581</a:t>
            </a:r>
          </a:p>
          <a:p>
            <a:r>
              <a:rPr lang="en-US" sz="2400" b="1" dirty="0">
                <a:solidFill>
                  <a:srgbClr val="FFFFFF"/>
                </a:solidFill>
              </a:rPr>
              <a:t>SSD - 37</a:t>
            </a:r>
          </a:p>
          <a:p>
            <a:r>
              <a:rPr lang="en-US" sz="2400" b="1" dirty="0">
                <a:solidFill>
                  <a:srgbClr val="FFFFFF"/>
                </a:solidFill>
              </a:rPr>
              <a:t>X-ray &amp; Laser -21,266</a:t>
            </a:r>
          </a:p>
          <a:p>
            <a:r>
              <a:rPr lang="en-US" sz="2400" b="1" dirty="0">
                <a:solidFill>
                  <a:srgbClr val="FFFFFF"/>
                </a:solidFill>
              </a:rPr>
              <a:t>Mammo- 614</a:t>
            </a:r>
          </a:p>
          <a:p>
            <a:pPr marL="0" indent="0">
              <a:buNone/>
            </a:pPr>
            <a:endParaRPr lang="en-US" sz="2000" b="1" dirty="0">
              <a:solidFill>
                <a:srgbClr val="FFFFFF"/>
              </a:solidFill>
            </a:endParaRPr>
          </a:p>
          <a:p>
            <a:pPr marL="0" indent="0">
              <a:buNone/>
            </a:pPr>
            <a:r>
              <a:rPr lang="en-US" sz="3200" b="1" dirty="0">
                <a:solidFill>
                  <a:srgbClr val="FFFFFF"/>
                </a:solidFill>
              </a:rPr>
              <a:t>Activities x last 4 years:</a:t>
            </a:r>
          </a:p>
          <a:p>
            <a:r>
              <a:rPr lang="en-US" sz="2400" b="1" dirty="0">
                <a:solidFill>
                  <a:srgbClr val="FFFFFF"/>
                </a:solidFill>
              </a:rPr>
              <a:t>5,969 licensing actions</a:t>
            </a:r>
          </a:p>
          <a:p>
            <a:r>
              <a:rPr lang="en-US" sz="2400" b="1" dirty="0">
                <a:solidFill>
                  <a:srgbClr val="FFFFFF"/>
                </a:solidFill>
              </a:rPr>
              <a:t>3281 RAM inspections</a:t>
            </a:r>
          </a:p>
          <a:p>
            <a:r>
              <a:rPr lang="en-US" sz="2400" b="1" dirty="0">
                <a:solidFill>
                  <a:srgbClr val="FFFFFF"/>
                </a:solidFill>
              </a:rPr>
              <a:t>202 RAM incidents</a:t>
            </a:r>
          </a:p>
          <a:p>
            <a:pPr marL="0" indent="0">
              <a:buNone/>
            </a:pPr>
            <a:endParaRPr lang="en-US" sz="1000" b="1" dirty="0">
              <a:solidFill>
                <a:srgbClr val="FFFFFF"/>
              </a:solidFill>
            </a:endParaRPr>
          </a:p>
          <a:p>
            <a:pPr marL="0" indent="0">
              <a:buNone/>
            </a:pPr>
            <a:r>
              <a:rPr lang="en-US" sz="2000" dirty="0">
                <a:solidFill>
                  <a:srgbClr val="FFFFFF"/>
                </a:solidFill>
              </a:rPr>
              <a:t>   www.dshs.texas.gov/radiation/</a:t>
            </a:r>
          </a:p>
        </p:txBody>
      </p:sp>
      <p:sp>
        <p:nvSpPr>
          <p:cNvPr id="7" name="TextBox 6">
            <a:extLst>
              <a:ext uri="{FF2B5EF4-FFF2-40B4-BE49-F238E27FC236}">
                <a16:creationId xmlns:a16="http://schemas.microsoft.com/office/drawing/2014/main" id="{70C7A037-7A53-420F-9B70-85C0C79D7B4D}"/>
              </a:ext>
            </a:extLst>
          </p:cNvPr>
          <p:cNvSpPr txBox="1"/>
          <p:nvPr/>
        </p:nvSpPr>
        <p:spPr>
          <a:xfrm>
            <a:off x="319430" y="6519396"/>
            <a:ext cx="2963953" cy="338554"/>
          </a:xfrm>
          <a:prstGeom prst="rect">
            <a:avLst/>
          </a:prstGeom>
          <a:noFill/>
        </p:spPr>
        <p:txBody>
          <a:bodyPr wrap="none" rtlCol="0">
            <a:spAutoFit/>
          </a:bodyPr>
          <a:lstStyle/>
          <a:p>
            <a:r>
              <a:rPr lang="en-US" sz="1600" b="1" dirty="0"/>
              <a:t>Mockingbird:  State Bird of Texas</a:t>
            </a:r>
          </a:p>
        </p:txBody>
      </p:sp>
    </p:spTree>
    <p:extLst>
      <p:ext uri="{BB962C8B-B14F-4D97-AF65-F5344CB8AC3E}">
        <p14:creationId xmlns:p14="http://schemas.microsoft.com/office/powerpoint/2010/main" val="4042056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493D-ED8E-477A-917C-B3CE4BA9BC61}"/>
              </a:ext>
            </a:extLst>
          </p:cNvPr>
          <p:cNvSpPr>
            <a:spLocks noGrp="1"/>
          </p:cNvSpPr>
          <p:nvPr>
            <p:ph type="title"/>
          </p:nvPr>
        </p:nvSpPr>
        <p:spPr>
          <a:xfrm>
            <a:off x="6289158" y="803325"/>
            <a:ext cx="5259707" cy="1325563"/>
          </a:xfrm>
        </p:spPr>
        <p:txBody>
          <a:bodyPr>
            <a:normAutofit fontScale="90000"/>
          </a:bodyPr>
          <a:lstStyle/>
          <a:p>
            <a:r>
              <a:rPr lang="en-US" b="1" dirty="0"/>
              <a:t>Industrial Radiographer Certification Program</a:t>
            </a:r>
          </a:p>
        </p:txBody>
      </p:sp>
      <p:sp>
        <p:nvSpPr>
          <p:cNvPr id="20487" name="Freeform: Shape 20486">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482" name="Picture 2" descr="Image result for American Football">
            <a:extLst>
              <a:ext uri="{FF2B5EF4-FFF2-40B4-BE49-F238E27FC236}">
                <a16:creationId xmlns:a16="http://schemas.microsoft.com/office/drawing/2014/main" id="{0485C3CD-8225-4864-A8A2-984221AE51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8" r="19374"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6EFB7B2-031D-48F7-87C6-4EA62CFB5651}"/>
              </a:ext>
            </a:extLst>
          </p:cNvPr>
          <p:cNvSpPr>
            <a:spLocks noGrp="1"/>
          </p:cNvSpPr>
          <p:nvPr>
            <p:ph idx="1"/>
          </p:nvPr>
        </p:nvSpPr>
        <p:spPr>
          <a:xfrm>
            <a:off x="6289158" y="2279018"/>
            <a:ext cx="5259714" cy="4236082"/>
          </a:xfrm>
        </p:spPr>
        <p:txBody>
          <a:bodyPr anchor="t">
            <a:normAutofit/>
          </a:bodyPr>
          <a:lstStyle/>
          <a:p>
            <a:r>
              <a:rPr lang="en-US" dirty="0"/>
              <a:t>3600 active IR certifications in TX</a:t>
            </a:r>
          </a:p>
          <a:p>
            <a:r>
              <a:rPr lang="en-US" dirty="0"/>
              <a:t>Partnership with CRCPD to provide the IR examinations as part of the national IR certification program. </a:t>
            </a:r>
          </a:p>
          <a:p>
            <a:r>
              <a:rPr lang="en-US" dirty="0"/>
              <a:t>Switched to computer-based testing in 2020. </a:t>
            </a:r>
          </a:p>
          <a:p>
            <a:r>
              <a:rPr lang="en-US" dirty="0"/>
              <a:t>Average 1,500 exams/year</a:t>
            </a:r>
          </a:p>
          <a:p>
            <a:endParaRPr lang="en-US" dirty="0"/>
          </a:p>
        </p:txBody>
      </p:sp>
      <p:sp>
        <p:nvSpPr>
          <p:cNvPr id="7" name="TextBox 6">
            <a:extLst>
              <a:ext uri="{FF2B5EF4-FFF2-40B4-BE49-F238E27FC236}">
                <a16:creationId xmlns:a16="http://schemas.microsoft.com/office/drawing/2014/main" id="{3B94D8E8-A48B-4ADE-8F61-2DA13BF38252}"/>
              </a:ext>
            </a:extLst>
          </p:cNvPr>
          <p:cNvSpPr txBox="1"/>
          <p:nvPr/>
        </p:nvSpPr>
        <p:spPr>
          <a:xfrm>
            <a:off x="124290" y="5654938"/>
            <a:ext cx="5326016" cy="954107"/>
          </a:xfrm>
          <a:prstGeom prst="rect">
            <a:avLst/>
          </a:prstGeom>
          <a:noFill/>
        </p:spPr>
        <p:txBody>
          <a:bodyPr wrap="square">
            <a:spAutoFit/>
          </a:bodyPr>
          <a:lstStyle/>
          <a:p>
            <a:r>
              <a:rPr lang="en-US" sz="1400" b="1" i="0" dirty="0">
                <a:effectLst/>
              </a:rPr>
              <a:t>Texas is home to some of the country’s top college football programs. For the state’s best, they serve as a gateway to the NFL.  The love of football starts as early as high school with the tradition of Friday night football games! </a:t>
            </a:r>
            <a:endParaRPr lang="en-US" sz="1400" b="1" dirty="0"/>
          </a:p>
        </p:txBody>
      </p:sp>
    </p:spTree>
    <p:extLst>
      <p:ext uri="{BB962C8B-B14F-4D97-AF65-F5344CB8AC3E}">
        <p14:creationId xmlns:p14="http://schemas.microsoft.com/office/powerpoint/2010/main" val="121152338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89" name="Rectangle 2568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91" name="Rectangle 2569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93" name="Group 25692">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25694" name="Straight Connector 25693">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95" name="Straight Connector 25694">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96" name="Straight Connector 25695">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97" name="Straight Connector 25696">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99" name="Group 25698">
            <a:extLst>
              <a:ext uri="{FF2B5EF4-FFF2-40B4-BE49-F238E27FC236}">
                <a16:creationId xmlns:a16="http://schemas.microsoft.com/office/drawing/2014/main" id="{5BE0D975-7725-493F-8862-ED40C46BE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700" name="Oval 25699">
              <a:extLst>
                <a:ext uri="{FF2B5EF4-FFF2-40B4-BE49-F238E27FC236}">
                  <a16:creationId xmlns:a16="http://schemas.microsoft.com/office/drawing/2014/main" id="{683F0D96-8CD4-4CDE-B0CC-657797260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01" name="Oval 25700">
              <a:extLst>
                <a:ext uri="{FF2B5EF4-FFF2-40B4-BE49-F238E27FC236}">
                  <a16:creationId xmlns:a16="http://schemas.microsoft.com/office/drawing/2014/main" id="{924C51D7-954A-4143-B39C-4752FA3B6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02" name="Oval 25701">
              <a:extLst>
                <a:ext uri="{FF2B5EF4-FFF2-40B4-BE49-F238E27FC236}">
                  <a16:creationId xmlns:a16="http://schemas.microsoft.com/office/drawing/2014/main" id="{B491EF17-1635-4AEB-AC11-07BA2A119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03" name="Oval 25702">
              <a:extLst>
                <a:ext uri="{FF2B5EF4-FFF2-40B4-BE49-F238E27FC236}">
                  <a16:creationId xmlns:a16="http://schemas.microsoft.com/office/drawing/2014/main" id="{32F202BA-4686-4BC5-8CA5-60010A0FC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04" name="Oval 25703">
              <a:extLst>
                <a:ext uri="{FF2B5EF4-FFF2-40B4-BE49-F238E27FC236}">
                  <a16:creationId xmlns:a16="http://schemas.microsoft.com/office/drawing/2014/main" id="{753C14B0-1161-49D1-9AAC-B4BAD7436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05" name="Oval 25704">
              <a:extLst>
                <a:ext uri="{FF2B5EF4-FFF2-40B4-BE49-F238E27FC236}">
                  <a16:creationId xmlns:a16="http://schemas.microsoft.com/office/drawing/2014/main" id="{C8E96422-DF7F-4DB7-9786-EABEBF8BC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602" name="Picture 2">
            <a:extLst>
              <a:ext uri="{FF2B5EF4-FFF2-40B4-BE49-F238E27FC236}">
                <a16:creationId xmlns:a16="http://schemas.microsoft.com/office/drawing/2014/main" id="{C6A41FB9-84EA-4E96-8C3C-1374EFE08A5B}"/>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889" r="5889"/>
          <a:stretch/>
        </p:blipFill>
        <p:spPr bwMode="auto">
          <a:xfrm>
            <a:off x="147919" y="360841"/>
            <a:ext cx="3886871" cy="3304339"/>
          </a:xfrm>
          <a:prstGeom prst="rect">
            <a:avLst/>
          </a:prstGeom>
          <a:noFill/>
          <a:extLst>
            <a:ext uri="{909E8E84-426E-40DD-AFC4-6F175D3DCCD1}">
              <a14:hiddenFill xmlns:a14="http://schemas.microsoft.com/office/drawing/2010/main">
                <a:solidFill>
                  <a:srgbClr val="FFFFFF"/>
                </a:solidFill>
              </a14:hiddenFill>
            </a:ext>
          </a:extLst>
        </p:spPr>
      </p:pic>
      <p:sp>
        <p:nvSpPr>
          <p:cNvPr id="25707" name="Rectangle 2570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09" name="Group 2570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710" name="Straight Connector 2570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711" name="Straight Connector 2571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712" name="Straight Connector 2571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713" name="Straight Connector 2571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5715" name="Rectangle 2571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17" name="Group 2571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5718" name="Straight Connector 2571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719" name="Straight Connector 2571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720" name="Straight Connector 2571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721" name="Straight Connector 2572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55A88A6-FB84-49EF-94EA-359FC453B7CD}"/>
              </a:ext>
            </a:extLst>
          </p:cNvPr>
          <p:cNvSpPr>
            <a:spLocks noGrp="1"/>
          </p:cNvSpPr>
          <p:nvPr>
            <p:ph type="title"/>
          </p:nvPr>
        </p:nvSpPr>
        <p:spPr>
          <a:xfrm>
            <a:off x="6829674" y="393839"/>
            <a:ext cx="4651076" cy="2129586"/>
          </a:xfrm>
          <a:noFill/>
        </p:spPr>
        <p:txBody>
          <a:bodyPr vert="horz" lIns="91440" tIns="45720" rIns="91440" bIns="45720" rtlCol="0" anchor="t">
            <a:normAutofit/>
          </a:bodyPr>
          <a:lstStyle/>
          <a:p>
            <a:pPr algn="r"/>
            <a:r>
              <a:rPr lang="en-US" sz="4800" b="1" dirty="0">
                <a:solidFill>
                  <a:schemeClr val="bg1"/>
                </a:solidFill>
              </a:rPr>
              <a:t>Compliance Actions</a:t>
            </a:r>
          </a:p>
        </p:txBody>
      </p:sp>
      <p:sp>
        <p:nvSpPr>
          <p:cNvPr id="8" name="TextBox 7">
            <a:extLst>
              <a:ext uri="{FF2B5EF4-FFF2-40B4-BE49-F238E27FC236}">
                <a16:creationId xmlns:a16="http://schemas.microsoft.com/office/drawing/2014/main" id="{32CDE776-4406-47C3-834E-15799402039F}"/>
              </a:ext>
            </a:extLst>
          </p:cNvPr>
          <p:cNvSpPr txBox="1"/>
          <p:nvPr/>
        </p:nvSpPr>
        <p:spPr>
          <a:xfrm>
            <a:off x="218799" y="4354231"/>
            <a:ext cx="3816711" cy="2170566"/>
          </a:xfrm>
          <a:prstGeom prst="rect">
            <a:avLst/>
          </a:prstGeom>
          <a:noFill/>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b="1" i="0" dirty="0">
                <a:solidFill>
                  <a:schemeClr val="bg1"/>
                </a:solidFill>
                <a:effectLst/>
              </a:rPr>
              <a:t>Palo </a:t>
            </a:r>
            <a:r>
              <a:rPr lang="en-US" b="1" i="0" dirty="0" err="1">
                <a:solidFill>
                  <a:schemeClr val="bg1"/>
                </a:solidFill>
                <a:effectLst/>
              </a:rPr>
              <a:t>Duro</a:t>
            </a:r>
            <a:r>
              <a:rPr lang="en-US" b="1" i="0" dirty="0">
                <a:solidFill>
                  <a:schemeClr val="bg1"/>
                </a:solidFill>
                <a:effectLst/>
              </a:rPr>
              <a:t> Canyon is a canyon system of the Caprock Escarpment located in the Texas Panhandle near the cities of Amarillo and Canyon. As the second-largest canyon in the United States</a:t>
            </a:r>
            <a:endParaRPr lang="en-US" b="1" dirty="0">
              <a:solidFill>
                <a:schemeClr val="bg1"/>
              </a:solidFill>
            </a:endParaRPr>
          </a:p>
        </p:txBody>
      </p:sp>
      <p:sp>
        <p:nvSpPr>
          <p:cNvPr id="4" name="TextBox 3">
            <a:extLst>
              <a:ext uri="{FF2B5EF4-FFF2-40B4-BE49-F238E27FC236}">
                <a16:creationId xmlns:a16="http://schemas.microsoft.com/office/drawing/2014/main" id="{3B910FF8-889E-40A0-B18C-5ECAABB39204}"/>
              </a:ext>
            </a:extLst>
          </p:cNvPr>
          <p:cNvSpPr txBox="1"/>
          <p:nvPr/>
        </p:nvSpPr>
        <p:spPr>
          <a:xfrm>
            <a:off x="2431471" y="3630952"/>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commons.wikimedia.org/wiki/File:Palo_Duro_Lighthouse.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graphicFrame>
        <p:nvGraphicFramePr>
          <p:cNvPr id="12" name="Content Placeholder 11">
            <a:extLst>
              <a:ext uri="{FF2B5EF4-FFF2-40B4-BE49-F238E27FC236}">
                <a16:creationId xmlns:a16="http://schemas.microsoft.com/office/drawing/2014/main" id="{6B09C68E-897E-4CFE-AFED-5BFB571CC354}"/>
              </a:ext>
            </a:extLst>
          </p:cNvPr>
          <p:cNvGraphicFramePr>
            <a:graphicFrameLocks noGrp="1"/>
          </p:cNvGraphicFramePr>
          <p:nvPr>
            <p:ph idx="1"/>
            <p:extLst>
              <p:ext uri="{D42A27DB-BD31-4B8C-83A1-F6EECF244321}">
                <p14:modId xmlns:p14="http://schemas.microsoft.com/office/powerpoint/2010/main" val="4194276906"/>
              </p:ext>
            </p:extLst>
          </p:nvPr>
        </p:nvGraphicFramePr>
        <p:xfrm>
          <a:off x="4179661" y="2750647"/>
          <a:ext cx="7906203" cy="3642231"/>
        </p:xfrm>
        <a:graphic>
          <a:graphicData uri="http://schemas.openxmlformats.org/drawingml/2006/table">
            <a:tbl>
              <a:tblPr firstRow="1" bandRow="1">
                <a:tableStyleId>{5C22544A-7EE6-4342-B048-85BDC9FD1C3A}</a:tableStyleId>
              </a:tblPr>
              <a:tblGrid>
                <a:gridCol w="1801706">
                  <a:extLst>
                    <a:ext uri="{9D8B030D-6E8A-4147-A177-3AD203B41FA5}">
                      <a16:colId xmlns:a16="http://schemas.microsoft.com/office/drawing/2014/main" val="693238059"/>
                    </a:ext>
                  </a:extLst>
                </a:gridCol>
                <a:gridCol w="872071">
                  <a:extLst>
                    <a:ext uri="{9D8B030D-6E8A-4147-A177-3AD203B41FA5}">
                      <a16:colId xmlns:a16="http://schemas.microsoft.com/office/drawing/2014/main" val="2742797857"/>
                    </a:ext>
                  </a:extLst>
                </a:gridCol>
                <a:gridCol w="872071">
                  <a:extLst>
                    <a:ext uri="{9D8B030D-6E8A-4147-A177-3AD203B41FA5}">
                      <a16:colId xmlns:a16="http://schemas.microsoft.com/office/drawing/2014/main" val="2144431664"/>
                    </a:ext>
                  </a:extLst>
                </a:gridCol>
                <a:gridCol w="872071">
                  <a:extLst>
                    <a:ext uri="{9D8B030D-6E8A-4147-A177-3AD203B41FA5}">
                      <a16:colId xmlns:a16="http://schemas.microsoft.com/office/drawing/2014/main" val="449559416"/>
                    </a:ext>
                  </a:extLst>
                </a:gridCol>
                <a:gridCol w="872071">
                  <a:extLst>
                    <a:ext uri="{9D8B030D-6E8A-4147-A177-3AD203B41FA5}">
                      <a16:colId xmlns:a16="http://schemas.microsoft.com/office/drawing/2014/main" val="3732122770"/>
                    </a:ext>
                  </a:extLst>
                </a:gridCol>
                <a:gridCol w="872071">
                  <a:extLst>
                    <a:ext uri="{9D8B030D-6E8A-4147-A177-3AD203B41FA5}">
                      <a16:colId xmlns:a16="http://schemas.microsoft.com/office/drawing/2014/main" val="2386195133"/>
                    </a:ext>
                  </a:extLst>
                </a:gridCol>
                <a:gridCol w="872071">
                  <a:extLst>
                    <a:ext uri="{9D8B030D-6E8A-4147-A177-3AD203B41FA5}">
                      <a16:colId xmlns:a16="http://schemas.microsoft.com/office/drawing/2014/main" val="1080698310"/>
                    </a:ext>
                  </a:extLst>
                </a:gridCol>
                <a:gridCol w="872071">
                  <a:extLst>
                    <a:ext uri="{9D8B030D-6E8A-4147-A177-3AD203B41FA5}">
                      <a16:colId xmlns:a16="http://schemas.microsoft.com/office/drawing/2014/main" val="1001909533"/>
                    </a:ext>
                  </a:extLst>
                </a:gridCol>
              </a:tblGrid>
              <a:tr h="885755">
                <a:tc>
                  <a:txBody>
                    <a:bodyPr/>
                    <a:lstStyle/>
                    <a:p>
                      <a:pPr algn="l" fontAlgn="b"/>
                      <a:r>
                        <a:rPr lang="en-US" sz="1400" b="1" u="none" strike="noStrike" dirty="0">
                          <a:effectLst/>
                        </a:rPr>
                        <a:t>Radioactive Material Cases</a:t>
                      </a:r>
                      <a:endParaRPr lang="en-US" sz="1400" b="1" i="0" u="none" strike="noStrike" dirty="0">
                        <a:solidFill>
                          <a:srgbClr val="000000"/>
                        </a:solidFill>
                        <a:effectLst/>
                        <a:latin typeface="Verdana" panose="020B0604030504040204" pitchFamily="34" charset="0"/>
                      </a:endParaRPr>
                    </a:p>
                  </a:txBody>
                  <a:tcPr marL="4721" marR="4721" marT="4721" marB="0" anchor="b"/>
                </a:tc>
                <a:tc>
                  <a:txBody>
                    <a:bodyPr/>
                    <a:lstStyle/>
                    <a:p>
                      <a:pPr algn="ctr" fontAlgn="ctr"/>
                      <a:r>
                        <a:rPr lang="en-US" sz="1400" b="1" u="none" strike="noStrike" dirty="0">
                          <a:effectLst/>
                        </a:rPr>
                        <a:t>FY 2017</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FY 2018</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FY 2019</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FY 2020</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FY 2021</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FY 2022 (YTD)</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Average</a:t>
                      </a:r>
                      <a:endParaRPr lang="en-US" sz="1400" b="1" i="0" u="none" strike="noStrike">
                        <a:solidFill>
                          <a:srgbClr val="000000"/>
                        </a:solidFill>
                        <a:effectLst/>
                        <a:latin typeface="Verdana" panose="020B0604030504040204" pitchFamily="34" charset="0"/>
                      </a:endParaRPr>
                    </a:p>
                  </a:txBody>
                  <a:tcPr marL="4721" marR="4721" marT="4721" marB="0" anchor="ctr"/>
                </a:tc>
                <a:extLst>
                  <a:ext uri="{0D108BD9-81ED-4DB2-BD59-A6C34878D82A}">
                    <a16:rowId xmlns:a16="http://schemas.microsoft.com/office/drawing/2014/main" val="2956577732"/>
                  </a:ext>
                </a:extLst>
              </a:tr>
              <a:tr h="492483">
                <a:tc>
                  <a:txBody>
                    <a:bodyPr/>
                    <a:lstStyle/>
                    <a:p>
                      <a:pPr algn="l" fontAlgn="b"/>
                      <a:r>
                        <a:rPr lang="en-US" sz="1400" b="1" u="none" strike="noStrike" dirty="0">
                          <a:effectLst/>
                        </a:rPr>
                        <a:t>No. of Cases</a:t>
                      </a:r>
                      <a:endParaRPr lang="en-US" sz="1400" b="1" i="0" u="none" strike="noStrike" dirty="0">
                        <a:solidFill>
                          <a:srgbClr val="000000"/>
                        </a:solidFill>
                        <a:effectLst/>
                        <a:latin typeface="Verdana" panose="020B0604030504040204" pitchFamily="34" charset="0"/>
                      </a:endParaRPr>
                    </a:p>
                  </a:txBody>
                  <a:tcPr marL="4721" marR="4721" marT="4721" marB="0" anchor="b"/>
                </a:tc>
                <a:tc>
                  <a:txBody>
                    <a:bodyPr/>
                    <a:lstStyle/>
                    <a:p>
                      <a:pPr algn="ctr" fontAlgn="ctr"/>
                      <a:r>
                        <a:rPr lang="en-US" sz="1400" b="1" u="none" strike="noStrike">
                          <a:effectLst/>
                        </a:rPr>
                        <a:t>34</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45</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34</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29</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49</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44</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39</a:t>
                      </a:r>
                      <a:endParaRPr lang="en-US" sz="1400" b="1" i="0" u="none" strike="noStrike">
                        <a:solidFill>
                          <a:srgbClr val="000000"/>
                        </a:solidFill>
                        <a:effectLst/>
                        <a:latin typeface="Verdana" panose="020B0604030504040204" pitchFamily="34" charset="0"/>
                      </a:endParaRPr>
                    </a:p>
                  </a:txBody>
                  <a:tcPr marL="4721" marR="4721" marT="4721" marB="0" anchor="ctr"/>
                </a:tc>
                <a:extLst>
                  <a:ext uri="{0D108BD9-81ED-4DB2-BD59-A6C34878D82A}">
                    <a16:rowId xmlns:a16="http://schemas.microsoft.com/office/drawing/2014/main" val="2475487943"/>
                  </a:ext>
                </a:extLst>
              </a:tr>
              <a:tr h="885755">
                <a:tc>
                  <a:txBody>
                    <a:bodyPr/>
                    <a:lstStyle/>
                    <a:p>
                      <a:pPr algn="l" fontAlgn="b"/>
                      <a:r>
                        <a:rPr lang="en-US" sz="1400" b="1" u="none" strike="noStrike" dirty="0">
                          <a:effectLst/>
                        </a:rPr>
                        <a:t>Cases Closed with an Order</a:t>
                      </a:r>
                      <a:endParaRPr lang="en-US" sz="1400" b="1" i="0" u="none" strike="noStrike" dirty="0">
                        <a:solidFill>
                          <a:srgbClr val="000000"/>
                        </a:solidFill>
                        <a:effectLst/>
                        <a:latin typeface="Verdana" panose="020B0604030504040204" pitchFamily="34" charset="0"/>
                      </a:endParaRPr>
                    </a:p>
                  </a:txBody>
                  <a:tcPr marL="4721" marR="4721" marT="4721" marB="0" anchor="b"/>
                </a:tc>
                <a:tc>
                  <a:txBody>
                    <a:bodyPr/>
                    <a:lstStyle/>
                    <a:p>
                      <a:pPr algn="ctr" fontAlgn="ctr"/>
                      <a:r>
                        <a:rPr lang="en-US" sz="1400" b="1" u="none" strike="noStrike" dirty="0">
                          <a:effectLst/>
                        </a:rPr>
                        <a:t>36</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41</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40</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30</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42</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38</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38</a:t>
                      </a:r>
                      <a:endParaRPr lang="en-US" sz="1400" b="1" i="0" u="none" strike="noStrike" dirty="0">
                        <a:solidFill>
                          <a:srgbClr val="000000"/>
                        </a:solidFill>
                        <a:effectLst/>
                        <a:latin typeface="Verdana" panose="020B0604030504040204" pitchFamily="34" charset="0"/>
                      </a:endParaRPr>
                    </a:p>
                  </a:txBody>
                  <a:tcPr marL="4721" marR="4721" marT="4721" marB="0" anchor="ctr"/>
                </a:tc>
                <a:extLst>
                  <a:ext uri="{0D108BD9-81ED-4DB2-BD59-A6C34878D82A}">
                    <a16:rowId xmlns:a16="http://schemas.microsoft.com/office/drawing/2014/main" val="527072679"/>
                  </a:ext>
                </a:extLst>
              </a:tr>
              <a:tr h="885755">
                <a:tc>
                  <a:txBody>
                    <a:bodyPr/>
                    <a:lstStyle/>
                    <a:p>
                      <a:pPr algn="l" fontAlgn="b"/>
                      <a:r>
                        <a:rPr lang="en-US" sz="1400" b="1" u="none" strike="noStrike">
                          <a:effectLst/>
                        </a:rPr>
                        <a:t>Administrative Penalties Assessed</a:t>
                      </a:r>
                      <a:endParaRPr lang="en-US" sz="1400" b="1" i="0" u="none" strike="noStrike">
                        <a:solidFill>
                          <a:srgbClr val="000000"/>
                        </a:solidFill>
                        <a:effectLst/>
                        <a:latin typeface="Verdana" panose="020B0604030504040204" pitchFamily="34" charset="0"/>
                      </a:endParaRPr>
                    </a:p>
                  </a:txBody>
                  <a:tcPr marL="4721" marR="4721" marT="4721" marB="0" anchor="b"/>
                </a:tc>
                <a:tc>
                  <a:txBody>
                    <a:bodyPr/>
                    <a:lstStyle/>
                    <a:p>
                      <a:pPr algn="ctr" fontAlgn="ctr"/>
                      <a:r>
                        <a:rPr lang="en-US" sz="1400" b="1" u="none" strike="noStrike">
                          <a:effectLst/>
                        </a:rPr>
                        <a:t>$102,125</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$164,500</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$116,438</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$122,265</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$129,900</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$131,475</a:t>
                      </a:r>
                      <a:endParaRPr lang="en-US" sz="1400" b="1" i="0" u="none" strike="noStrike" dirty="0">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$127,784</a:t>
                      </a:r>
                      <a:endParaRPr lang="en-US" sz="1400" b="1" i="0" u="none" strike="noStrike" dirty="0">
                        <a:solidFill>
                          <a:srgbClr val="000000"/>
                        </a:solidFill>
                        <a:effectLst/>
                        <a:latin typeface="Verdana" panose="020B0604030504040204" pitchFamily="34" charset="0"/>
                      </a:endParaRPr>
                    </a:p>
                  </a:txBody>
                  <a:tcPr marL="4721" marR="4721" marT="4721" marB="0" anchor="ctr"/>
                </a:tc>
                <a:extLst>
                  <a:ext uri="{0D108BD9-81ED-4DB2-BD59-A6C34878D82A}">
                    <a16:rowId xmlns:a16="http://schemas.microsoft.com/office/drawing/2014/main" val="1162890296"/>
                  </a:ext>
                </a:extLst>
              </a:tr>
              <a:tr h="492483">
                <a:tc>
                  <a:txBody>
                    <a:bodyPr/>
                    <a:lstStyle/>
                    <a:p>
                      <a:pPr algn="l" fontAlgn="b"/>
                      <a:r>
                        <a:rPr lang="en-US" sz="1400" b="1" u="none" strike="noStrike">
                          <a:effectLst/>
                        </a:rPr>
                        <a:t>Revocations</a:t>
                      </a:r>
                      <a:endParaRPr lang="en-US" sz="1400" b="1" i="0" u="none" strike="noStrike">
                        <a:solidFill>
                          <a:srgbClr val="000000"/>
                        </a:solidFill>
                        <a:effectLst/>
                        <a:latin typeface="Verdana" panose="020B0604030504040204" pitchFamily="34" charset="0"/>
                      </a:endParaRPr>
                    </a:p>
                  </a:txBody>
                  <a:tcPr marL="4721" marR="4721" marT="4721" marB="0" anchor="b"/>
                </a:tc>
                <a:tc>
                  <a:txBody>
                    <a:bodyPr/>
                    <a:lstStyle/>
                    <a:p>
                      <a:pPr algn="ctr" fontAlgn="ctr"/>
                      <a:r>
                        <a:rPr lang="en-US" sz="1400" b="1" u="none" strike="noStrike">
                          <a:effectLst/>
                        </a:rPr>
                        <a:t>2</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5</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10</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2</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a:effectLst/>
                        </a:rPr>
                        <a:t>3</a:t>
                      </a:r>
                      <a:endParaRPr lang="en-US" sz="1400" b="1" i="0" u="none" strike="noStrike">
                        <a:solidFill>
                          <a:srgbClr val="000000"/>
                        </a:solidFill>
                        <a:effectLst/>
                        <a:latin typeface="Verdana" panose="020B0604030504040204" pitchFamily="34" charset="0"/>
                      </a:endParaRPr>
                    </a:p>
                  </a:txBody>
                  <a:tcPr marL="4721" marR="4721" marT="4721" marB="0" anchor="ctr"/>
                </a:tc>
                <a:tc>
                  <a:txBody>
                    <a:bodyPr/>
                    <a:lstStyle/>
                    <a:p>
                      <a:pPr algn="ctr" fontAlgn="ctr"/>
                      <a:r>
                        <a:rPr lang="en-US" sz="1400" b="1" u="none" strike="noStrike" dirty="0">
                          <a:effectLst/>
                        </a:rPr>
                        <a:t>4</a:t>
                      </a:r>
                      <a:endParaRPr lang="en-US" sz="1400" b="1" i="0" u="none" strike="noStrike" dirty="0">
                        <a:solidFill>
                          <a:srgbClr val="000000"/>
                        </a:solidFill>
                        <a:effectLst/>
                        <a:latin typeface="Verdana" panose="020B0604030504040204" pitchFamily="34" charset="0"/>
                      </a:endParaRPr>
                    </a:p>
                  </a:txBody>
                  <a:tcPr marL="4721" marR="4721" marT="4721" marB="0" anchor="ctr"/>
                </a:tc>
                <a:extLst>
                  <a:ext uri="{0D108BD9-81ED-4DB2-BD59-A6C34878D82A}">
                    <a16:rowId xmlns:a16="http://schemas.microsoft.com/office/drawing/2014/main" val="4241567988"/>
                  </a:ext>
                </a:extLst>
              </a:tr>
            </a:tbl>
          </a:graphicData>
        </a:graphic>
      </p:graphicFrame>
    </p:spTree>
    <p:extLst>
      <p:ext uri="{BB962C8B-B14F-4D97-AF65-F5344CB8AC3E}">
        <p14:creationId xmlns:p14="http://schemas.microsoft.com/office/powerpoint/2010/main" val="41526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70C2-27C8-47C3-B013-9185D3AAB6D9}"/>
              </a:ext>
            </a:extLst>
          </p:cNvPr>
          <p:cNvSpPr>
            <a:spLocks noGrp="1"/>
          </p:cNvSpPr>
          <p:nvPr>
            <p:ph type="title"/>
          </p:nvPr>
        </p:nvSpPr>
        <p:spPr>
          <a:xfrm>
            <a:off x="6289158" y="803325"/>
            <a:ext cx="5259707" cy="1325563"/>
          </a:xfrm>
        </p:spPr>
        <p:txBody>
          <a:bodyPr vert="horz" lIns="91440" tIns="45720" rIns="91440" bIns="45720" rtlCol="0" anchor="ctr">
            <a:normAutofit/>
          </a:bodyPr>
          <a:lstStyle/>
          <a:p>
            <a:r>
              <a:rPr lang="en-US" b="1" dirty="0"/>
              <a:t>Compliance Actions – Industrial Radiography</a:t>
            </a:r>
          </a:p>
        </p:txBody>
      </p:sp>
      <p:sp>
        <p:nvSpPr>
          <p:cNvPr id="3079" name="Freeform: Shape 307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Fall foliage on the crystal clear Frio River in Texas. Stock Photo by  ©rickmcmillin 142770895">
            <a:extLst>
              <a:ext uri="{FF2B5EF4-FFF2-40B4-BE49-F238E27FC236}">
                <a16:creationId xmlns:a16="http://schemas.microsoft.com/office/drawing/2014/main" id="{02FCE359-07E2-4861-8F21-5E4EF3F542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25" r="150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AA87460A-F2EA-4310-B5E2-36D567CE3A4D}"/>
              </a:ext>
            </a:extLst>
          </p:cNvPr>
          <p:cNvSpPr>
            <a:spLocks noGrp="1"/>
          </p:cNvSpPr>
          <p:nvPr>
            <p:ph idx="1"/>
          </p:nvPr>
        </p:nvSpPr>
        <p:spPr>
          <a:xfrm>
            <a:off x="198074" y="5494166"/>
            <a:ext cx="5259714" cy="3375920"/>
          </a:xfrm>
        </p:spPr>
        <p:txBody>
          <a:bodyPr vert="horz" lIns="91440" tIns="45720" rIns="91440" bIns="45720" rtlCol="0" anchor="t">
            <a:normAutofit/>
          </a:bodyPr>
          <a:lstStyle/>
          <a:p>
            <a:pPr marL="0" indent="0">
              <a:buNone/>
            </a:pPr>
            <a:r>
              <a:rPr lang="en-US" sz="1800" b="1" i="0" dirty="0">
                <a:effectLst/>
              </a:rPr>
              <a:t>Garner State Park </a:t>
            </a:r>
          </a:p>
          <a:p>
            <a:pPr marL="0" indent="0">
              <a:buNone/>
            </a:pPr>
            <a:r>
              <a:rPr lang="en-US" sz="1800" b="1" i="0" dirty="0">
                <a:effectLst/>
              </a:rPr>
              <a:t>Established in 1930’s by</a:t>
            </a:r>
            <a:r>
              <a:rPr lang="en-US" sz="1800" b="1" dirty="0"/>
              <a:t> the CCC </a:t>
            </a:r>
          </a:p>
          <a:p>
            <a:pPr marL="0" indent="0">
              <a:buNone/>
            </a:pPr>
            <a:r>
              <a:rPr lang="en-US" sz="1800" b="1" dirty="0"/>
              <a:t>on the spring fed Frio River</a:t>
            </a:r>
          </a:p>
          <a:p>
            <a:pPr marL="0" indent="0">
              <a:buNone/>
            </a:pPr>
            <a:r>
              <a:rPr lang="en-US" sz="1800" b="1" i="0" dirty="0">
                <a:effectLst/>
              </a:rPr>
              <a:t> </a:t>
            </a:r>
            <a:endParaRPr lang="en-US" sz="1800" b="1" strike="noStrike" dirty="0"/>
          </a:p>
        </p:txBody>
      </p:sp>
      <p:sp>
        <p:nvSpPr>
          <p:cNvPr id="4" name="TextBox 3">
            <a:extLst>
              <a:ext uri="{FF2B5EF4-FFF2-40B4-BE49-F238E27FC236}">
                <a16:creationId xmlns:a16="http://schemas.microsoft.com/office/drawing/2014/main" id="{C4AC1013-15E1-49E3-80BE-8DFED4703F09}"/>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fr.wikipedia.org/wiki/Fichier:Austin_Skyline.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graphicFrame>
        <p:nvGraphicFramePr>
          <p:cNvPr id="12" name="Content Placeholder 3">
            <a:extLst>
              <a:ext uri="{FF2B5EF4-FFF2-40B4-BE49-F238E27FC236}">
                <a16:creationId xmlns:a16="http://schemas.microsoft.com/office/drawing/2014/main" id="{27F5EFC9-584B-4BE0-9640-7CE5C3786754}"/>
              </a:ext>
            </a:extLst>
          </p:cNvPr>
          <p:cNvGraphicFramePr>
            <a:graphicFrameLocks/>
          </p:cNvGraphicFramePr>
          <p:nvPr>
            <p:extLst>
              <p:ext uri="{D42A27DB-BD31-4B8C-83A1-F6EECF244321}">
                <p14:modId xmlns:p14="http://schemas.microsoft.com/office/powerpoint/2010/main" val="3909274255"/>
              </p:ext>
            </p:extLst>
          </p:nvPr>
        </p:nvGraphicFramePr>
        <p:xfrm>
          <a:off x="4055806" y="2920181"/>
          <a:ext cx="7983373" cy="3521250"/>
        </p:xfrm>
        <a:graphic>
          <a:graphicData uri="http://schemas.openxmlformats.org/drawingml/2006/table">
            <a:tbl>
              <a:tblPr>
                <a:tableStyleId>{5C22544A-7EE6-4342-B048-85BDC9FD1C3A}</a:tableStyleId>
              </a:tblPr>
              <a:tblGrid>
                <a:gridCol w="1532244">
                  <a:extLst>
                    <a:ext uri="{9D8B030D-6E8A-4147-A177-3AD203B41FA5}">
                      <a16:colId xmlns:a16="http://schemas.microsoft.com/office/drawing/2014/main" val="1529880140"/>
                    </a:ext>
                  </a:extLst>
                </a:gridCol>
                <a:gridCol w="973090">
                  <a:extLst>
                    <a:ext uri="{9D8B030D-6E8A-4147-A177-3AD203B41FA5}">
                      <a16:colId xmlns:a16="http://schemas.microsoft.com/office/drawing/2014/main" val="896171520"/>
                    </a:ext>
                  </a:extLst>
                </a:gridCol>
                <a:gridCol w="973090">
                  <a:extLst>
                    <a:ext uri="{9D8B030D-6E8A-4147-A177-3AD203B41FA5}">
                      <a16:colId xmlns:a16="http://schemas.microsoft.com/office/drawing/2014/main" val="4036954146"/>
                    </a:ext>
                  </a:extLst>
                </a:gridCol>
                <a:gridCol w="973090">
                  <a:extLst>
                    <a:ext uri="{9D8B030D-6E8A-4147-A177-3AD203B41FA5}">
                      <a16:colId xmlns:a16="http://schemas.microsoft.com/office/drawing/2014/main" val="145817415"/>
                    </a:ext>
                  </a:extLst>
                </a:gridCol>
                <a:gridCol w="852923">
                  <a:extLst>
                    <a:ext uri="{9D8B030D-6E8A-4147-A177-3AD203B41FA5}">
                      <a16:colId xmlns:a16="http://schemas.microsoft.com/office/drawing/2014/main" val="2165305120"/>
                    </a:ext>
                  </a:extLst>
                </a:gridCol>
                <a:gridCol w="852923">
                  <a:extLst>
                    <a:ext uri="{9D8B030D-6E8A-4147-A177-3AD203B41FA5}">
                      <a16:colId xmlns:a16="http://schemas.microsoft.com/office/drawing/2014/main" val="1357745007"/>
                    </a:ext>
                  </a:extLst>
                </a:gridCol>
                <a:gridCol w="852923">
                  <a:extLst>
                    <a:ext uri="{9D8B030D-6E8A-4147-A177-3AD203B41FA5}">
                      <a16:colId xmlns:a16="http://schemas.microsoft.com/office/drawing/2014/main" val="3204719366"/>
                    </a:ext>
                  </a:extLst>
                </a:gridCol>
                <a:gridCol w="973090">
                  <a:extLst>
                    <a:ext uri="{9D8B030D-6E8A-4147-A177-3AD203B41FA5}">
                      <a16:colId xmlns:a16="http://schemas.microsoft.com/office/drawing/2014/main" val="1494796295"/>
                    </a:ext>
                  </a:extLst>
                </a:gridCol>
              </a:tblGrid>
              <a:tr h="852898">
                <a:tc>
                  <a:txBody>
                    <a:bodyPr/>
                    <a:lstStyle/>
                    <a:p>
                      <a:pPr algn="l" fontAlgn="b"/>
                      <a:r>
                        <a:rPr lang="en-US" sz="1600" b="1" u="none" strike="noStrike" dirty="0">
                          <a:effectLst/>
                        </a:rPr>
                        <a:t>Industrial Radiographer Cases</a:t>
                      </a:r>
                      <a:endParaRPr lang="en-US" sz="1600" b="1" i="0" u="none" strike="noStrike" dirty="0">
                        <a:solidFill>
                          <a:srgbClr val="000000"/>
                        </a:solidFill>
                        <a:effectLst/>
                        <a:latin typeface="Verdana" panose="020B0604030504040204" pitchFamily="34" charset="0"/>
                      </a:endParaRPr>
                    </a:p>
                  </a:txBody>
                  <a:tcPr marL="3672" marR="3672" marT="3672" marB="0" anchor="b"/>
                </a:tc>
                <a:tc>
                  <a:txBody>
                    <a:bodyPr/>
                    <a:lstStyle/>
                    <a:p>
                      <a:pPr algn="ctr" fontAlgn="ctr"/>
                      <a:r>
                        <a:rPr lang="en-US" sz="1200" b="1" i="0" u="none" strike="noStrike" dirty="0">
                          <a:solidFill>
                            <a:srgbClr val="000000"/>
                          </a:solidFill>
                          <a:effectLst/>
                          <a:latin typeface="Verdana" panose="020B0604030504040204" pitchFamily="34" charset="0"/>
                        </a:rPr>
                        <a:t>FY 2017</a:t>
                      </a:r>
                    </a:p>
                  </a:txBody>
                  <a:tcPr marL="3672" marR="3672" marT="3672" marB="0" anchor="ctr"/>
                </a:tc>
                <a:tc>
                  <a:txBody>
                    <a:bodyPr/>
                    <a:lstStyle/>
                    <a:p>
                      <a:pPr algn="ctr" fontAlgn="ctr"/>
                      <a:r>
                        <a:rPr lang="en-US" sz="1200" b="1" i="0" u="none" strike="noStrike" dirty="0">
                          <a:solidFill>
                            <a:srgbClr val="000000"/>
                          </a:solidFill>
                          <a:effectLst/>
                          <a:latin typeface="Verdana" panose="020B0604030504040204" pitchFamily="34" charset="0"/>
                        </a:rPr>
                        <a:t>FY 2018</a:t>
                      </a:r>
                    </a:p>
                  </a:txBody>
                  <a:tcPr marL="3672" marR="3672" marT="3672" marB="0" anchor="ctr"/>
                </a:tc>
                <a:tc>
                  <a:txBody>
                    <a:bodyPr/>
                    <a:lstStyle/>
                    <a:p>
                      <a:pPr algn="ctr" fontAlgn="ctr"/>
                      <a:r>
                        <a:rPr lang="en-US" sz="1200" b="1" i="0" u="none" strike="noStrike" dirty="0">
                          <a:solidFill>
                            <a:srgbClr val="000000"/>
                          </a:solidFill>
                          <a:effectLst/>
                          <a:latin typeface="Verdana" panose="020B0604030504040204" pitchFamily="34" charset="0"/>
                        </a:rPr>
                        <a:t>FY 2019</a:t>
                      </a:r>
                    </a:p>
                  </a:txBody>
                  <a:tcPr marL="3672" marR="3672" marT="3672" marB="0" anchor="ctr"/>
                </a:tc>
                <a:tc>
                  <a:txBody>
                    <a:bodyPr/>
                    <a:lstStyle/>
                    <a:p>
                      <a:pPr algn="ctr" fontAlgn="ctr"/>
                      <a:r>
                        <a:rPr lang="en-US" sz="1200" b="1" i="0" u="none" strike="noStrike" dirty="0">
                          <a:solidFill>
                            <a:srgbClr val="000000"/>
                          </a:solidFill>
                          <a:effectLst/>
                          <a:latin typeface="Verdana" panose="020B0604030504040204" pitchFamily="34" charset="0"/>
                        </a:rPr>
                        <a:t>FY2020</a:t>
                      </a:r>
                    </a:p>
                  </a:txBody>
                  <a:tcPr marL="3672" marR="3672" marT="3672" marB="0" anchor="ctr"/>
                </a:tc>
                <a:tc>
                  <a:txBody>
                    <a:bodyPr/>
                    <a:lstStyle/>
                    <a:p>
                      <a:pPr algn="ctr" fontAlgn="ctr"/>
                      <a:r>
                        <a:rPr lang="en-US" sz="1200" b="1" i="0" u="none" strike="noStrike" dirty="0">
                          <a:solidFill>
                            <a:srgbClr val="000000"/>
                          </a:solidFill>
                          <a:effectLst/>
                          <a:latin typeface="Verdana" panose="020B0604030504040204" pitchFamily="34" charset="0"/>
                        </a:rPr>
                        <a:t>FY 2021</a:t>
                      </a:r>
                    </a:p>
                  </a:txBody>
                  <a:tcPr marL="3672" marR="3672" marT="3672" marB="0" anchor="ctr"/>
                </a:tc>
                <a:tc>
                  <a:txBody>
                    <a:bodyPr/>
                    <a:lstStyle/>
                    <a:p>
                      <a:pPr algn="ctr" fontAlgn="ctr"/>
                      <a:r>
                        <a:rPr lang="en-US" sz="1200" b="1" i="0" u="none" strike="noStrike" dirty="0">
                          <a:solidFill>
                            <a:srgbClr val="000000"/>
                          </a:solidFill>
                          <a:effectLst/>
                          <a:latin typeface="Verdana" panose="020B0604030504040204" pitchFamily="34" charset="0"/>
                        </a:rPr>
                        <a:t>FY 2022 (YTD) </a:t>
                      </a:r>
                    </a:p>
                  </a:txBody>
                  <a:tcPr marL="3672" marR="3672" marT="3672" marB="0" anchor="ctr"/>
                </a:tc>
                <a:tc>
                  <a:txBody>
                    <a:bodyPr/>
                    <a:lstStyle/>
                    <a:p>
                      <a:pPr algn="ctr" fontAlgn="ctr"/>
                      <a:r>
                        <a:rPr lang="en-US" sz="1200" b="1" i="0" u="none" strike="noStrike" dirty="0">
                          <a:solidFill>
                            <a:srgbClr val="000000"/>
                          </a:solidFill>
                          <a:effectLst/>
                          <a:latin typeface="Verdana" panose="020B0604030504040204" pitchFamily="34" charset="0"/>
                        </a:rPr>
                        <a:t>Average</a:t>
                      </a:r>
                    </a:p>
                  </a:txBody>
                  <a:tcPr marL="3672" marR="3672" marT="3672" marB="0" anchor="ctr"/>
                </a:tc>
                <a:extLst>
                  <a:ext uri="{0D108BD9-81ED-4DB2-BD59-A6C34878D82A}">
                    <a16:rowId xmlns:a16="http://schemas.microsoft.com/office/drawing/2014/main" val="1288567610"/>
                  </a:ext>
                </a:extLst>
              </a:tr>
              <a:tr h="323436">
                <a:tc>
                  <a:txBody>
                    <a:bodyPr/>
                    <a:lstStyle/>
                    <a:p>
                      <a:pPr algn="l" fontAlgn="b"/>
                      <a:r>
                        <a:rPr lang="en-US" sz="1600" b="1" u="none" strike="noStrike">
                          <a:effectLst/>
                        </a:rPr>
                        <a:t>No. of Cases</a:t>
                      </a:r>
                      <a:endParaRPr lang="en-US" sz="1600" b="1" i="0" u="none" strike="noStrike">
                        <a:solidFill>
                          <a:srgbClr val="000000"/>
                        </a:solidFill>
                        <a:effectLst/>
                        <a:latin typeface="Verdana" panose="020B0604030504040204" pitchFamily="34" charset="0"/>
                      </a:endParaRPr>
                    </a:p>
                  </a:txBody>
                  <a:tcPr marL="3672" marR="3672" marT="3672" marB="0" anchor="b"/>
                </a:tc>
                <a:tc>
                  <a:txBody>
                    <a:bodyPr/>
                    <a:lstStyle/>
                    <a:p>
                      <a:pPr algn="ctr" fontAlgn="ctr"/>
                      <a:r>
                        <a:rPr lang="en-US" sz="1600" b="1" u="none" strike="noStrike" dirty="0">
                          <a:effectLst/>
                        </a:rPr>
                        <a:t>10</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21</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16</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3</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5</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2</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10</a:t>
                      </a:r>
                      <a:endParaRPr lang="en-US" sz="1600" b="1" i="0" u="none" strike="noStrike">
                        <a:solidFill>
                          <a:srgbClr val="000000"/>
                        </a:solidFill>
                        <a:effectLst/>
                        <a:latin typeface="Verdana" panose="020B0604030504040204" pitchFamily="34" charset="0"/>
                      </a:endParaRPr>
                    </a:p>
                  </a:txBody>
                  <a:tcPr marL="3672" marR="3672" marT="3672" marB="0" anchor="ctr"/>
                </a:tc>
                <a:extLst>
                  <a:ext uri="{0D108BD9-81ED-4DB2-BD59-A6C34878D82A}">
                    <a16:rowId xmlns:a16="http://schemas.microsoft.com/office/drawing/2014/main" val="16028694"/>
                  </a:ext>
                </a:extLst>
              </a:tr>
              <a:tr h="584291">
                <a:tc>
                  <a:txBody>
                    <a:bodyPr/>
                    <a:lstStyle/>
                    <a:p>
                      <a:pPr algn="l" fontAlgn="b"/>
                      <a:r>
                        <a:rPr lang="en-US" sz="1600" b="1" u="none" strike="noStrike">
                          <a:effectLst/>
                        </a:rPr>
                        <a:t>Cases Closed with an Order</a:t>
                      </a:r>
                      <a:endParaRPr lang="en-US" sz="1600" b="1" i="0" u="none" strike="noStrike">
                        <a:solidFill>
                          <a:srgbClr val="000000"/>
                        </a:solidFill>
                        <a:effectLst/>
                        <a:latin typeface="Verdana" panose="020B0604030504040204" pitchFamily="34" charset="0"/>
                      </a:endParaRPr>
                    </a:p>
                  </a:txBody>
                  <a:tcPr marL="3672" marR="3672" marT="3672" marB="0" anchor="b"/>
                </a:tc>
                <a:tc>
                  <a:txBody>
                    <a:bodyPr/>
                    <a:lstStyle/>
                    <a:p>
                      <a:pPr algn="ctr" fontAlgn="ctr"/>
                      <a:r>
                        <a:rPr lang="en-US" sz="1600" b="1" u="none" strike="noStrike">
                          <a:effectLst/>
                        </a:rPr>
                        <a:t>13</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15</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24</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4</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4</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3</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11</a:t>
                      </a:r>
                      <a:endParaRPr lang="en-US" sz="1600" b="1" i="0" u="none" strike="noStrike">
                        <a:solidFill>
                          <a:srgbClr val="000000"/>
                        </a:solidFill>
                        <a:effectLst/>
                        <a:latin typeface="Verdana" panose="020B0604030504040204" pitchFamily="34" charset="0"/>
                      </a:endParaRPr>
                    </a:p>
                  </a:txBody>
                  <a:tcPr marL="3672" marR="3672" marT="3672" marB="0" anchor="ctr"/>
                </a:tc>
                <a:extLst>
                  <a:ext uri="{0D108BD9-81ED-4DB2-BD59-A6C34878D82A}">
                    <a16:rowId xmlns:a16="http://schemas.microsoft.com/office/drawing/2014/main" val="3631017679"/>
                  </a:ext>
                </a:extLst>
              </a:tr>
              <a:tr h="852898">
                <a:tc>
                  <a:txBody>
                    <a:bodyPr/>
                    <a:lstStyle/>
                    <a:p>
                      <a:pPr algn="l" fontAlgn="b"/>
                      <a:r>
                        <a:rPr lang="en-US" sz="1600" b="1" u="none" strike="noStrike" dirty="0">
                          <a:effectLst/>
                        </a:rPr>
                        <a:t>Administrative Penalties Assessed</a:t>
                      </a:r>
                      <a:endParaRPr lang="en-US" sz="1600" b="1" i="0" u="none" strike="noStrike" dirty="0">
                        <a:solidFill>
                          <a:srgbClr val="000000"/>
                        </a:solidFill>
                        <a:effectLst/>
                        <a:latin typeface="Verdana" panose="020B0604030504040204" pitchFamily="34" charset="0"/>
                      </a:endParaRPr>
                    </a:p>
                  </a:txBody>
                  <a:tcPr marL="3672" marR="3672" marT="3672" marB="0" anchor="b"/>
                </a:tc>
                <a:tc>
                  <a:txBody>
                    <a:bodyPr/>
                    <a:lstStyle/>
                    <a:p>
                      <a:pPr algn="ctr" fontAlgn="ctr"/>
                      <a:r>
                        <a:rPr lang="en-US" sz="1600" b="1" u="none" strike="noStrike">
                          <a:effectLst/>
                        </a:rPr>
                        <a:t>$21,500</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$17,000</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$28,750</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$3,625</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$6,250</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$2,625</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$13,292</a:t>
                      </a:r>
                      <a:endParaRPr lang="en-US" sz="1600" b="1" i="0" u="none" strike="noStrike">
                        <a:solidFill>
                          <a:srgbClr val="000000"/>
                        </a:solidFill>
                        <a:effectLst/>
                        <a:latin typeface="Verdana" panose="020B0604030504040204" pitchFamily="34" charset="0"/>
                      </a:endParaRPr>
                    </a:p>
                  </a:txBody>
                  <a:tcPr marL="3672" marR="3672" marT="3672" marB="0" anchor="ctr"/>
                </a:tc>
                <a:extLst>
                  <a:ext uri="{0D108BD9-81ED-4DB2-BD59-A6C34878D82A}">
                    <a16:rowId xmlns:a16="http://schemas.microsoft.com/office/drawing/2014/main" val="2355591110"/>
                  </a:ext>
                </a:extLst>
              </a:tr>
              <a:tr h="323436">
                <a:tc>
                  <a:txBody>
                    <a:bodyPr/>
                    <a:lstStyle/>
                    <a:p>
                      <a:pPr algn="l" fontAlgn="b"/>
                      <a:r>
                        <a:rPr lang="en-US" sz="1600" b="1" u="none" strike="noStrike">
                          <a:effectLst/>
                        </a:rPr>
                        <a:t>Revocations</a:t>
                      </a:r>
                      <a:endParaRPr lang="en-US" sz="1600" b="1" i="0" u="none" strike="noStrike">
                        <a:solidFill>
                          <a:srgbClr val="000000"/>
                        </a:solidFill>
                        <a:effectLst/>
                        <a:latin typeface="Verdana" panose="020B0604030504040204" pitchFamily="34" charset="0"/>
                      </a:endParaRPr>
                    </a:p>
                  </a:txBody>
                  <a:tcPr marL="3672" marR="3672" marT="3672" marB="0" anchor="b"/>
                </a:tc>
                <a:tc>
                  <a:txBody>
                    <a:bodyPr/>
                    <a:lstStyle/>
                    <a:p>
                      <a:pPr algn="ctr" fontAlgn="ctr"/>
                      <a:r>
                        <a:rPr lang="en-US" sz="1600" b="1" u="none" strike="noStrike">
                          <a:effectLst/>
                        </a:rPr>
                        <a:t>2</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1</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2</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1</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1</a:t>
                      </a:r>
                      <a:endParaRPr lang="en-US" sz="1600" b="1" i="0" u="none" strike="noStrike" dirty="0">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1</a:t>
                      </a:r>
                      <a:endParaRPr lang="en-US" sz="1600" b="1" i="0" u="none" strike="noStrike" dirty="0">
                        <a:solidFill>
                          <a:srgbClr val="000000"/>
                        </a:solidFill>
                        <a:effectLst/>
                        <a:latin typeface="Verdana" panose="020B0604030504040204" pitchFamily="34" charset="0"/>
                      </a:endParaRPr>
                    </a:p>
                  </a:txBody>
                  <a:tcPr marL="3672" marR="3672" marT="3672" marB="0" anchor="ctr"/>
                </a:tc>
                <a:extLst>
                  <a:ext uri="{0D108BD9-81ED-4DB2-BD59-A6C34878D82A}">
                    <a16:rowId xmlns:a16="http://schemas.microsoft.com/office/drawing/2014/main" val="2283387340"/>
                  </a:ext>
                </a:extLst>
              </a:tr>
              <a:tr h="584291">
                <a:tc>
                  <a:txBody>
                    <a:bodyPr/>
                    <a:lstStyle/>
                    <a:p>
                      <a:pPr algn="l" fontAlgn="b"/>
                      <a:r>
                        <a:rPr lang="en-US" sz="1600" b="1" u="none" strike="noStrike">
                          <a:effectLst/>
                        </a:rPr>
                        <a:t>Surrenderd license</a:t>
                      </a:r>
                      <a:endParaRPr lang="en-US" sz="1600" b="1" i="0" u="none" strike="noStrike">
                        <a:solidFill>
                          <a:srgbClr val="000000"/>
                        </a:solidFill>
                        <a:effectLst/>
                        <a:latin typeface="Verdana" panose="020B0604030504040204" pitchFamily="34" charset="0"/>
                      </a:endParaRPr>
                    </a:p>
                  </a:txBody>
                  <a:tcPr marL="3672" marR="3672" marT="3672" marB="0" anchor="b"/>
                </a:tc>
                <a:tc>
                  <a:txBody>
                    <a:bodyPr/>
                    <a:lstStyle/>
                    <a:p>
                      <a:pPr algn="ctr" fontAlgn="ct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1</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a:effectLst/>
                        </a:rPr>
                        <a:t>1</a:t>
                      </a: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endParaRPr lang="en-US" sz="1600" b="1" i="0" u="none" strike="noStrike">
                        <a:solidFill>
                          <a:srgbClr val="000000"/>
                        </a:solidFill>
                        <a:effectLst/>
                        <a:latin typeface="Verdana" panose="020B0604030504040204" pitchFamily="34" charset="0"/>
                      </a:endParaRPr>
                    </a:p>
                  </a:txBody>
                  <a:tcPr marL="3672" marR="3672" marT="3672" marB="0" anchor="ctr"/>
                </a:tc>
                <a:tc>
                  <a:txBody>
                    <a:bodyPr/>
                    <a:lstStyle/>
                    <a:p>
                      <a:pPr algn="ctr" fontAlgn="ctr"/>
                      <a:r>
                        <a:rPr lang="en-US" sz="1600" b="1" u="none" strike="noStrike" dirty="0">
                          <a:effectLst/>
                        </a:rPr>
                        <a:t>1</a:t>
                      </a:r>
                      <a:endParaRPr lang="en-US" sz="1600" b="1" i="0" u="none" strike="noStrike" dirty="0">
                        <a:solidFill>
                          <a:srgbClr val="000000"/>
                        </a:solidFill>
                        <a:effectLst/>
                        <a:latin typeface="Verdana" panose="020B0604030504040204" pitchFamily="34" charset="0"/>
                      </a:endParaRPr>
                    </a:p>
                  </a:txBody>
                  <a:tcPr marL="3672" marR="3672" marT="3672" marB="0" anchor="ctr"/>
                </a:tc>
                <a:extLst>
                  <a:ext uri="{0D108BD9-81ED-4DB2-BD59-A6C34878D82A}">
                    <a16:rowId xmlns:a16="http://schemas.microsoft.com/office/drawing/2014/main" val="771806469"/>
                  </a:ext>
                </a:extLst>
              </a:tr>
            </a:tbl>
          </a:graphicData>
        </a:graphic>
      </p:graphicFrame>
    </p:spTree>
    <p:extLst>
      <p:ext uri="{BB962C8B-B14F-4D97-AF65-F5344CB8AC3E}">
        <p14:creationId xmlns:p14="http://schemas.microsoft.com/office/powerpoint/2010/main" val="361120360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6BB2F5A-DFCE-402C-BD16-E9E1F1CCC780}"/>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7373" b="17373"/>
          <a:stretch/>
        </p:blipFill>
        <p:spPr bwMode="auto">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noFill/>
          <a:extLst>
            <a:ext uri="{909E8E84-426E-40DD-AFC4-6F175D3DCCD1}">
              <a14:hiddenFill xmlns:a14="http://schemas.microsoft.com/office/drawing/2010/main">
                <a:solidFill>
                  <a:srgbClr val="FFFFFF"/>
                </a:solidFill>
              </a14:hiddenFill>
            </a:ext>
          </a:extLst>
        </p:spPr>
      </p:pic>
      <p:sp>
        <p:nvSpPr>
          <p:cNvPr id="13323" name="Freeform: Shape 1331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324" name="Freeform: Shape 1332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DCC4199-81A2-47D4-BAF8-61EC7C1D8D1B}"/>
              </a:ext>
            </a:extLst>
          </p:cNvPr>
          <p:cNvSpPr>
            <a:spLocks noGrp="1"/>
          </p:cNvSpPr>
          <p:nvPr>
            <p:ph type="title"/>
          </p:nvPr>
        </p:nvSpPr>
        <p:spPr>
          <a:xfrm>
            <a:off x="3009179" y="1386731"/>
            <a:ext cx="3191348" cy="1320831"/>
          </a:xfrm>
        </p:spPr>
        <p:txBody>
          <a:bodyPr>
            <a:noAutofit/>
          </a:bodyPr>
          <a:lstStyle/>
          <a:p>
            <a:r>
              <a:rPr lang="en-US" sz="5400" b="1" dirty="0">
                <a:solidFill>
                  <a:srgbClr val="FFFFFF"/>
                </a:solidFill>
              </a:rPr>
              <a:t>Emergency Response</a:t>
            </a:r>
            <a:endParaRPr lang="en-US" sz="5400" b="1" dirty="0"/>
          </a:p>
        </p:txBody>
      </p:sp>
      <p:sp>
        <p:nvSpPr>
          <p:cNvPr id="3" name="Content Placeholder 2">
            <a:extLst>
              <a:ext uri="{FF2B5EF4-FFF2-40B4-BE49-F238E27FC236}">
                <a16:creationId xmlns:a16="http://schemas.microsoft.com/office/drawing/2014/main" id="{B456DF91-DBD5-4C77-81E1-A89729F38B08}"/>
              </a:ext>
            </a:extLst>
          </p:cNvPr>
          <p:cNvSpPr>
            <a:spLocks noGrp="1"/>
          </p:cNvSpPr>
          <p:nvPr>
            <p:ph idx="1"/>
          </p:nvPr>
        </p:nvSpPr>
        <p:spPr>
          <a:xfrm>
            <a:off x="432304" y="3300158"/>
            <a:ext cx="4782458" cy="3573356"/>
          </a:xfrm>
        </p:spPr>
        <p:txBody>
          <a:bodyPr anchor="t">
            <a:normAutofit/>
          </a:bodyPr>
          <a:lstStyle/>
          <a:p>
            <a:r>
              <a:rPr lang="en-US" dirty="0">
                <a:solidFill>
                  <a:srgbClr val="FFFFFF"/>
                </a:solidFill>
              </a:rPr>
              <a:t>Two nuclear power plants</a:t>
            </a:r>
          </a:p>
          <a:p>
            <a:pPr lvl="1"/>
            <a:r>
              <a:rPr lang="en-US" dirty="0">
                <a:solidFill>
                  <a:srgbClr val="FFFFFF"/>
                </a:solidFill>
              </a:rPr>
              <a:t>Bay City</a:t>
            </a:r>
          </a:p>
          <a:p>
            <a:pPr lvl="1"/>
            <a:r>
              <a:rPr lang="en-US" dirty="0">
                <a:solidFill>
                  <a:srgbClr val="FFFFFF"/>
                </a:solidFill>
              </a:rPr>
              <a:t>Glen Rose</a:t>
            </a:r>
          </a:p>
          <a:p>
            <a:r>
              <a:rPr lang="en-US" dirty="0">
                <a:solidFill>
                  <a:srgbClr val="FFFFFF"/>
                </a:solidFill>
              </a:rPr>
              <a:t>Munitions plant </a:t>
            </a:r>
          </a:p>
          <a:p>
            <a:pPr lvl="1"/>
            <a:r>
              <a:rPr lang="en-US" dirty="0">
                <a:solidFill>
                  <a:srgbClr val="FFFFFF"/>
                </a:solidFill>
              </a:rPr>
              <a:t>Amarillo</a:t>
            </a:r>
          </a:p>
          <a:p>
            <a:r>
              <a:rPr lang="en-US" dirty="0"/>
              <a:t>Waste Isolation Pilot Plant Route </a:t>
            </a:r>
          </a:p>
        </p:txBody>
      </p:sp>
      <p:sp>
        <p:nvSpPr>
          <p:cNvPr id="7" name="TextBox 6">
            <a:extLst>
              <a:ext uri="{FF2B5EF4-FFF2-40B4-BE49-F238E27FC236}">
                <a16:creationId xmlns:a16="http://schemas.microsoft.com/office/drawing/2014/main" id="{5D1567C2-2301-466B-9484-54F0AD48CEB7}"/>
              </a:ext>
            </a:extLst>
          </p:cNvPr>
          <p:cNvSpPr txBox="1"/>
          <p:nvPr/>
        </p:nvSpPr>
        <p:spPr>
          <a:xfrm>
            <a:off x="8867274" y="5473005"/>
            <a:ext cx="3357384" cy="1384995"/>
          </a:xfrm>
          <a:prstGeom prst="rect">
            <a:avLst/>
          </a:prstGeom>
          <a:noFill/>
        </p:spPr>
        <p:txBody>
          <a:bodyPr wrap="square" rtlCol="0">
            <a:spAutoFit/>
          </a:bodyPr>
          <a:lstStyle/>
          <a:p>
            <a:r>
              <a:rPr lang="en-US" sz="1400" b="1" dirty="0">
                <a:solidFill>
                  <a:schemeClr val="bg1"/>
                </a:solidFill>
              </a:rPr>
              <a:t>Dinosaur State Park:  </a:t>
            </a:r>
            <a:r>
              <a:rPr lang="en-US" sz="1400" b="1" i="0" dirty="0">
                <a:solidFill>
                  <a:schemeClr val="bg1"/>
                </a:solidFill>
                <a:effectLst/>
              </a:rPr>
              <a:t>Long ago, dinosaurs left footprints in the mud at the edge of an ancient ocean. Today, you can walk in their tracks in the bed of the </a:t>
            </a:r>
            <a:r>
              <a:rPr lang="en-US" sz="1400" b="1" i="0" dirty="0" err="1">
                <a:solidFill>
                  <a:schemeClr val="bg1"/>
                </a:solidFill>
                <a:effectLst/>
              </a:rPr>
              <a:t>Paluxy</a:t>
            </a:r>
            <a:r>
              <a:rPr lang="en-US" sz="1400" b="1" i="0" dirty="0">
                <a:solidFill>
                  <a:schemeClr val="bg1"/>
                </a:solidFill>
                <a:effectLst/>
              </a:rPr>
              <a:t> River. This long trip to the past is just a short drive from Fort Worth.</a:t>
            </a:r>
            <a:r>
              <a:rPr lang="en-US" sz="1400" b="1" dirty="0">
                <a:solidFill>
                  <a:schemeClr val="bg1"/>
                </a:solidFill>
              </a:rPr>
              <a:t>  </a:t>
            </a:r>
          </a:p>
        </p:txBody>
      </p:sp>
      <p:sp>
        <p:nvSpPr>
          <p:cNvPr id="4" name="TextBox 3">
            <a:extLst>
              <a:ext uri="{FF2B5EF4-FFF2-40B4-BE49-F238E27FC236}">
                <a16:creationId xmlns:a16="http://schemas.microsoft.com/office/drawing/2014/main" id="{5569343E-6BE5-43E2-9D9F-0FA0566834C7}"/>
              </a:ext>
            </a:extLst>
          </p:cNvPr>
          <p:cNvSpPr txBox="1"/>
          <p:nvPr/>
        </p:nvSpPr>
        <p:spPr>
          <a:xfrm>
            <a:off x="5214762" y="6858000"/>
            <a:ext cx="7009896" cy="230832"/>
          </a:xfrm>
          <a:prstGeom prst="rect">
            <a:avLst/>
          </a:prstGeom>
          <a:noFill/>
        </p:spPr>
        <p:txBody>
          <a:bodyPr wrap="square" rtlCol="0">
            <a:spAutoFit/>
          </a:bodyPr>
          <a:lstStyle/>
          <a:p>
            <a:r>
              <a:rPr lang="en-US" sz="900">
                <a:hlinkClick r:id="rId4" tooltip="https://www.flickr.com/photos/elzbelz/50314270057/"/>
              </a:rPr>
              <a:t>This Photo</a:t>
            </a:r>
            <a:r>
              <a:rPr lang="en-US" sz="900"/>
              <a:t> by Unknown Author is licensed under </a:t>
            </a:r>
            <a:r>
              <a:rPr lang="en-US" sz="900">
                <a:hlinkClick r:id="rId5" tooltip="https://creativecommons.org/licenses/by/3.0/"/>
              </a:rPr>
              <a:t>CC BY</a:t>
            </a:r>
            <a:endParaRPr lang="en-US" sz="900"/>
          </a:p>
        </p:txBody>
      </p:sp>
      <p:pic>
        <p:nvPicPr>
          <p:cNvPr id="6" name="Picture 5">
            <a:extLst>
              <a:ext uri="{FF2B5EF4-FFF2-40B4-BE49-F238E27FC236}">
                <a16:creationId xmlns:a16="http://schemas.microsoft.com/office/drawing/2014/main" id="{A8CE6E69-3DC9-46C9-9242-8C5C5DC4EB85}"/>
              </a:ext>
            </a:extLst>
          </p:cNvPr>
          <p:cNvPicPr>
            <a:picLocks noChangeAspect="1"/>
          </p:cNvPicPr>
          <p:nvPr/>
        </p:nvPicPr>
        <p:blipFill>
          <a:blip r:embed="rId6"/>
          <a:stretch>
            <a:fillRect/>
          </a:stretch>
        </p:blipFill>
        <p:spPr>
          <a:xfrm>
            <a:off x="182168" y="223953"/>
            <a:ext cx="2827011" cy="2750793"/>
          </a:xfrm>
          <a:prstGeom prst="rect">
            <a:avLst/>
          </a:prstGeom>
        </p:spPr>
      </p:pic>
    </p:spTree>
    <p:extLst>
      <p:ext uri="{BB962C8B-B14F-4D97-AF65-F5344CB8AC3E}">
        <p14:creationId xmlns:p14="http://schemas.microsoft.com/office/powerpoint/2010/main" val="257758939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17414">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a:extLst>
              <a:ext uri="{FF2B5EF4-FFF2-40B4-BE49-F238E27FC236}">
                <a16:creationId xmlns:a16="http://schemas.microsoft.com/office/drawing/2014/main" id="{3B9145A0-D55A-429B-A8D4-7AE39FFA3900}"/>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579" r="13579"/>
          <a:stretch/>
        </p:blipFill>
        <p:spPr bwMode="auto">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a:noFill/>
          <a:extLst>
            <a:ext uri="{909E8E84-426E-40DD-AFC4-6F175D3DCCD1}">
              <a14:hiddenFill xmlns:a14="http://schemas.microsoft.com/office/drawing/2010/main">
                <a:solidFill>
                  <a:srgbClr val="FFFFFF"/>
                </a:solidFill>
              </a14:hiddenFill>
            </a:ext>
          </a:extLst>
        </p:spPr>
      </p:pic>
      <p:sp>
        <p:nvSpPr>
          <p:cNvPr id="17417" name="Freeform: Shape 17416">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86DA77D4-C988-4664-89AA-8588D1096F98}"/>
              </a:ext>
            </a:extLst>
          </p:cNvPr>
          <p:cNvSpPr>
            <a:spLocks noGrp="1"/>
          </p:cNvSpPr>
          <p:nvPr>
            <p:ph type="title"/>
          </p:nvPr>
        </p:nvSpPr>
        <p:spPr>
          <a:xfrm>
            <a:off x="600965" y="571500"/>
            <a:ext cx="5868163" cy="1095375"/>
          </a:xfrm>
        </p:spPr>
        <p:txBody>
          <a:bodyPr anchor="ctr">
            <a:normAutofit/>
          </a:bodyPr>
          <a:lstStyle/>
          <a:p>
            <a:r>
              <a:rPr lang="en-US" b="1" dirty="0">
                <a:solidFill>
                  <a:srgbClr val="FFFFFF"/>
                </a:solidFill>
              </a:rPr>
              <a:t>COVID Response</a:t>
            </a:r>
          </a:p>
        </p:txBody>
      </p:sp>
      <p:graphicFrame>
        <p:nvGraphicFramePr>
          <p:cNvPr id="17419" name="Content Placeholder 2">
            <a:extLst>
              <a:ext uri="{FF2B5EF4-FFF2-40B4-BE49-F238E27FC236}">
                <a16:creationId xmlns:a16="http://schemas.microsoft.com/office/drawing/2014/main" id="{458F787B-73E7-A93D-C31A-DB1A065BA282}"/>
              </a:ext>
            </a:extLst>
          </p:cNvPr>
          <p:cNvGraphicFramePr>
            <a:graphicFrameLocks noGrp="1"/>
          </p:cNvGraphicFramePr>
          <p:nvPr>
            <p:ph idx="1"/>
            <p:extLst>
              <p:ext uri="{D42A27DB-BD31-4B8C-83A1-F6EECF244321}">
                <p14:modId xmlns:p14="http://schemas.microsoft.com/office/powerpoint/2010/main" val="1505565355"/>
              </p:ext>
            </p:extLst>
          </p:nvPr>
        </p:nvGraphicFramePr>
        <p:xfrm>
          <a:off x="434508" y="1738150"/>
          <a:ext cx="4910623" cy="38671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A1FDBDD2-600F-4A61-9592-2C6E305CF67C}"/>
              </a:ext>
            </a:extLst>
          </p:cNvPr>
          <p:cNvSpPr txBox="1"/>
          <p:nvPr/>
        </p:nvSpPr>
        <p:spPr>
          <a:xfrm>
            <a:off x="2009274" y="6291118"/>
            <a:ext cx="10135726" cy="461665"/>
          </a:xfrm>
          <a:prstGeom prst="rect">
            <a:avLst/>
          </a:prstGeom>
          <a:noFill/>
        </p:spPr>
        <p:txBody>
          <a:bodyPr wrap="square">
            <a:spAutoFit/>
          </a:bodyPr>
          <a:lstStyle/>
          <a:p>
            <a:r>
              <a:rPr lang="en-US" sz="1200" b="1" i="0" dirty="0">
                <a:solidFill>
                  <a:srgbClr val="202122"/>
                </a:solidFill>
                <a:effectLst/>
                <a:latin typeface="Arial" panose="020B0604020202020204" pitchFamily="34" charset="0"/>
              </a:rPr>
              <a:t>Texas Barbecue refers to methods of preparation for </a:t>
            </a:r>
            <a:r>
              <a:rPr lang="en-US" sz="1200" b="1" i="0" u="none" strike="noStrike" dirty="0">
                <a:solidFill>
                  <a:srgbClr val="0645AD"/>
                </a:solidFill>
                <a:effectLst/>
                <a:latin typeface="Arial" panose="020B0604020202020204" pitchFamily="34" charset="0"/>
                <a:hlinkClick r:id="rId10" tooltip="Barbecue"/>
              </a:rPr>
              <a:t>barbecue</a:t>
            </a:r>
            <a:r>
              <a:rPr lang="en-US" sz="1200" b="1" i="0" dirty="0">
                <a:solidFill>
                  <a:srgbClr val="202122"/>
                </a:solidFill>
                <a:effectLst/>
                <a:latin typeface="Arial" panose="020B0604020202020204" pitchFamily="34" charset="0"/>
              </a:rPr>
              <a:t> unique to </a:t>
            </a:r>
            <a:r>
              <a:rPr lang="en-US" sz="1200" b="1" i="0" u="none" strike="noStrike" dirty="0">
                <a:solidFill>
                  <a:srgbClr val="0645AD"/>
                </a:solidFill>
                <a:effectLst/>
                <a:latin typeface="Arial" panose="020B0604020202020204" pitchFamily="34" charset="0"/>
                <a:hlinkClick r:id="rId11" tooltip="Texan cuisine"/>
              </a:rPr>
              <a:t>Texan cuisine</a:t>
            </a:r>
            <a:r>
              <a:rPr lang="en-US" sz="1200" b="1" i="0" dirty="0">
                <a:solidFill>
                  <a:srgbClr val="202122"/>
                </a:solidFill>
                <a:effectLst/>
                <a:latin typeface="Arial" panose="020B0604020202020204" pitchFamily="34" charset="0"/>
              </a:rPr>
              <a:t>. </a:t>
            </a:r>
            <a:r>
              <a:rPr lang="en-US" sz="1200" b="1" i="0" u="none" strike="noStrike" dirty="0">
                <a:solidFill>
                  <a:srgbClr val="0645AD"/>
                </a:solidFill>
                <a:effectLst/>
                <a:latin typeface="Arial" panose="020B0604020202020204" pitchFamily="34" charset="0"/>
                <a:hlinkClick r:id="rId12" tooltip="Brisket"/>
              </a:rPr>
              <a:t>Beef brisket</a:t>
            </a:r>
            <a:r>
              <a:rPr lang="en-US" sz="1200" b="1" i="0" dirty="0">
                <a:solidFill>
                  <a:srgbClr val="202122"/>
                </a:solidFill>
                <a:effectLst/>
                <a:latin typeface="Arial" panose="020B0604020202020204" pitchFamily="34" charset="0"/>
              </a:rPr>
              <a:t>, </a:t>
            </a:r>
            <a:r>
              <a:rPr lang="en-US" sz="1200" b="1" i="0" u="none" strike="noStrike" dirty="0">
                <a:solidFill>
                  <a:srgbClr val="0645AD"/>
                </a:solidFill>
                <a:effectLst/>
                <a:latin typeface="Arial" panose="020B0604020202020204" pitchFamily="34" charset="0"/>
                <a:hlinkClick r:id="rId13" tooltip="Pork ribs"/>
              </a:rPr>
              <a:t>pork ribs</a:t>
            </a:r>
            <a:r>
              <a:rPr lang="en-US" sz="1200" b="1" i="0" dirty="0">
                <a:solidFill>
                  <a:srgbClr val="202122"/>
                </a:solidFill>
                <a:effectLst/>
                <a:latin typeface="Arial" panose="020B0604020202020204" pitchFamily="34" charset="0"/>
              </a:rPr>
              <a:t>, and </a:t>
            </a:r>
            <a:r>
              <a:rPr lang="en-US" sz="1200" b="1" i="0" u="none" strike="noStrike" dirty="0">
                <a:solidFill>
                  <a:srgbClr val="0645AD"/>
                </a:solidFill>
                <a:effectLst/>
                <a:latin typeface="Arial" panose="020B0604020202020204" pitchFamily="34" charset="0"/>
                <a:hlinkClick r:id="rId14" tooltip="Sausage"/>
              </a:rPr>
              <a:t>sausage</a:t>
            </a:r>
            <a:r>
              <a:rPr lang="en-US" sz="1200" b="1" i="0" dirty="0">
                <a:solidFill>
                  <a:srgbClr val="202122"/>
                </a:solidFill>
                <a:effectLst/>
                <a:latin typeface="Arial" panose="020B0604020202020204" pitchFamily="34" charset="0"/>
              </a:rPr>
              <a:t> are among the most commonly known dishes. The term can also include side dishes that are traditionally served alongside the </a:t>
            </a:r>
            <a:r>
              <a:rPr lang="en-US" sz="1200" b="1" i="0" u="none" strike="noStrike" dirty="0">
                <a:solidFill>
                  <a:srgbClr val="0645AD"/>
                </a:solidFill>
                <a:effectLst/>
                <a:latin typeface="Arial" panose="020B0604020202020204" pitchFamily="34" charset="0"/>
                <a:hlinkClick r:id="rId15" tooltip="Smoked meat"/>
              </a:rPr>
              <a:t>smoked meats</a:t>
            </a:r>
            <a:r>
              <a:rPr lang="en-US" sz="1200" b="1" i="0" dirty="0">
                <a:solidFill>
                  <a:srgbClr val="202122"/>
                </a:solidFill>
                <a:effectLst/>
                <a:latin typeface="Arial" panose="020B0604020202020204" pitchFamily="34" charset="0"/>
              </a:rPr>
              <a:t>.</a:t>
            </a:r>
            <a:endParaRPr lang="en-US" sz="1200" b="1" dirty="0"/>
          </a:p>
        </p:txBody>
      </p:sp>
      <p:sp>
        <p:nvSpPr>
          <p:cNvPr id="5" name="TextBox 4">
            <a:extLst>
              <a:ext uri="{FF2B5EF4-FFF2-40B4-BE49-F238E27FC236}">
                <a16:creationId xmlns:a16="http://schemas.microsoft.com/office/drawing/2014/main" id="{DE58AAC0-91E6-4EF9-8F75-F69DD5E43172}"/>
              </a:ext>
            </a:extLst>
          </p:cNvPr>
          <p:cNvSpPr txBox="1"/>
          <p:nvPr/>
        </p:nvSpPr>
        <p:spPr>
          <a:xfrm>
            <a:off x="7546983" y="5876925"/>
            <a:ext cx="6680411" cy="230832"/>
          </a:xfrm>
          <a:prstGeom prst="rect">
            <a:avLst/>
          </a:prstGeom>
          <a:noFill/>
        </p:spPr>
        <p:txBody>
          <a:bodyPr wrap="square" rtlCol="0">
            <a:spAutoFit/>
          </a:bodyPr>
          <a:lstStyle/>
          <a:p>
            <a:r>
              <a:rPr lang="en-US" sz="900" dirty="0">
                <a:hlinkClick r:id="rId4" tooltip="https://www.flickr.com/photos/38874331@N00/8630800720"/>
              </a:rPr>
              <a:t>This Photo</a:t>
            </a:r>
            <a:r>
              <a:rPr lang="en-US" sz="900" dirty="0"/>
              <a:t> by Unknown Author is licensed under </a:t>
            </a:r>
            <a:r>
              <a:rPr lang="en-US" sz="900" dirty="0">
                <a:hlinkClick r:id="rId16" tooltip="https://creativecommons.org/licenses/by-sa/3.0/"/>
              </a:rPr>
              <a:t>CC BY-SA</a:t>
            </a:r>
            <a:endParaRPr lang="en-US" sz="900" dirty="0"/>
          </a:p>
        </p:txBody>
      </p:sp>
    </p:spTree>
    <p:extLst>
      <p:ext uri="{BB962C8B-B14F-4D97-AF65-F5344CB8AC3E}">
        <p14:creationId xmlns:p14="http://schemas.microsoft.com/office/powerpoint/2010/main" val="357933715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a:extLst>
              <a:ext uri="{FF2B5EF4-FFF2-40B4-BE49-F238E27FC236}">
                <a16:creationId xmlns:a16="http://schemas.microsoft.com/office/drawing/2014/main" id="{9689BC92-1BA9-45EB-9688-8AE4572C4C31}"/>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788" r="7788"/>
          <a:stretch/>
        </p:blipFill>
        <p:spPr bwMode="auto">
          <a:xfrm>
            <a:off x="-183703" y="28449"/>
            <a:ext cx="8115280" cy="63359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0CC9182-A0EA-462B-A596-83EC59B03A49}"/>
              </a:ext>
            </a:extLst>
          </p:cNvPr>
          <p:cNvSpPr>
            <a:spLocks noGrp="1"/>
          </p:cNvSpPr>
          <p:nvPr>
            <p:ph idx="1"/>
          </p:nvPr>
        </p:nvSpPr>
        <p:spPr>
          <a:xfrm>
            <a:off x="8643193" y="2418408"/>
            <a:ext cx="2942813" cy="3540265"/>
          </a:xfrm>
        </p:spPr>
        <p:txBody>
          <a:bodyPr>
            <a:normAutofit/>
          </a:bodyPr>
          <a:lstStyle/>
          <a:p>
            <a:pPr marL="0" indent="0">
              <a:buNone/>
            </a:pPr>
            <a:r>
              <a:rPr lang="en-US" sz="2800" dirty="0"/>
              <a:t>Licensing</a:t>
            </a:r>
          </a:p>
          <a:p>
            <a:r>
              <a:rPr lang="en-US" sz="2000" dirty="0"/>
              <a:t>Adjusted to working remotely </a:t>
            </a:r>
          </a:p>
          <a:p>
            <a:r>
              <a:rPr lang="en-US" sz="2000" dirty="0"/>
              <a:t>Started digitizing files</a:t>
            </a:r>
          </a:p>
          <a:p>
            <a:pPr marL="0" indent="0">
              <a:buNone/>
            </a:pPr>
            <a:r>
              <a:rPr lang="en-US" sz="2000" dirty="0"/>
              <a:t>                       SharePoint            </a:t>
            </a:r>
          </a:p>
          <a:p>
            <a:endParaRPr lang="en-US" sz="2000" dirty="0"/>
          </a:p>
        </p:txBody>
      </p:sp>
      <p:sp>
        <p:nvSpPr>
          <p:cNvPr id="16393" name="Rectangle 1639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871013B-97B7-4983-B816-2A79C62C41B8}"/>
              </a:ext>
            </a:extLst>
          </p:cNvPr>
          <p:cNvSpPr txBox="1"/>
          <p:nvPr/>
        </p:nvSpPr>
        <p:spPr>
          <a:xfrm>
            <a:off x="0" y="6400798"/>
            <a:ext cx="8217569" cy="461665"/>
          </a:xfrm>
          <a:prstGeom prst="rect">
            <a:avLst/>
          </a:prstGeom>
          <a:noFill/>
        </p:spPr>
        <p:txBody>
          <a:bodyPr wrap="square">
            <a:spAutoFit/>
          </a:bodyPr>
          <a:lstStyle/>
          <a:p>
            <a:r>
              <a:rPr lang="en-US" sz="1200" b="1" i="0" dirty="0">
                <a:solidFill>
                  <a:schemeClr val="bg1"/>
                </a:solidFill>
                <a:effectLst/>
                <a:latin typeface="ff-meta-web-pro"/>
              </a:rPr>
              <a:t>Texas leads the U.S. in cotton production, and is the state’s leading cash crop, supporting an economic impact of over $5 billion. Texas annually produces about 25% of the entire U.S. crop and plants about 6 million acres!</a:t>
            </a:r>
            <a:endParaRPr lang="en-US" sz="1200" b="1" dirty="0">
              <a:solidFill>
                <a:schemeClr val="bg1"/>
              </a:solidFill>
            </a:endParaRPr>
          </a:p>
        </p:txBody>
      </p:sp>
      <p:sp>
        <p:nvSpPr>
          <p:cNvPr id="5" name="TextBox 4">
            <a:extLst>
              <a:ext uri="{FF2B5EF4-FFF2-40B4-BE49-F238E27FC236}">
                <a16:creationId xmlns:a16="http://schemas.microsoft.com/office/drawing/2014/main" id="{0D820244-6ABB-49F9-B6D7-DF806C6B5F94}"/>
              </a:ext>
            </a:extLst>
          </p:cNvPr>
          <p:cNvSpPr txBox="1"/>
          <p:nvPr/>
        </p:nvSpPr>
        <p:spPr>
          <a:xfrm>
            <a:off x="4585553" y="6197891"/>
            <a:ext cx="8115280" cy="230832"/>
          </a:xfrm>
          <a:prstGeom prst="rect">
            <a:avLst/>
          </a:prstGeom>
          <a:noFill/>
        </p:spPr>
        <p:txBody>
          <a:bodyPr wrap="square" rtlCol="0">
            <a:spAutoFit/>
          </a:bodyPr>
          <a:lstStyle/>
          <a:p>
            <a:r>
              <a:rPr lang="en-US" sz="900" dirty="0">
                <a:hlinkClick r:id="rId3" tooltip="https://www.middleeastmonitor.com/20180830-egypts-cotton-exports-up-by-41-2/"/>
              </a:rPr>
              <a:t>This Photo</a:t>
            </a:r>
            <a:r>
              <a:rPr lang="en-US" sz="900" dirty="0"/>
              <a:t> by Unknown Author is licensed under </a:t>
            </a:r>
            <a:r>
              <a:rPr lang="en-US" sz="900" dirty="0">
                <a:hlinkClick r:id="rId4" tooltip="https://creativecommons.org/licenses/by-nc-sa/3.0/"/>
              </a:rPr>
              <a:t>CC BY-SA-NC</a:t>
            </a:r>
            <a:endParaRPr lang="en-US" sz="900" dirty="0"/>
          </a:p>
        </p:txBody>
      </p:sp>
      <p:sp>
        <p:nvSpPr>
          <p:cNvPr id="10" name="Title 1">
            <a:extLst>
              <a:ext uri="{FF2B5EF4-FFF2-40B4-BE49-F238E27FC236}">
                <a16:creationId xmlns:a16="http://schemas.microsoft.com/office/drawing/2014/main" id="{F073D5F8-8895-49EB-B202-CF699AA4943D}"/>
              </a:ext>
            </a:extLst>
          </p:cNvPr>
          <p:cNvSpPr>
            <a:spLocks noGrp="1"/>
          </p:cNvSpPr>
          <p:nvPr>
            <p:ph type="title"/>
          </p:nvPr>
        </p:nvSpPr>
        <p:spPr>
          <a:xfrm>
            <a:off x="8643938" y="488950"/>
            <a:ext cx="3090862" cy="1655763"/>
          </a:xfrm>
        </p:spPr>
        <p:txBody>
          <a:bodyPr>
            <a:normAutofit/>
          </a:bodyPr>
          <a:lstStyle/>
          <a:p>
            <a:r>
              <a:rPr lang="en-US" b="1" dirty="0"/>
              <a:t>COVID Adjustments</a:t>
            </a:r>
          </a:p>
        </p:txBody>
      </p:sp>
      <p:sp>
        <p:nvSpPr>
          <p:cNvPr id="12" name="Arrow: Right 11">
            <a:extLst>
              <a:ext uri="{FF2B5EF4-FFF2-40B4-BE49-F238E27FC236}">
                <a16:creationId xmlns:a16="http://schemas.microsoft.com/office/drawing/2014/main" id="{70A27E2A-86FB-4E3D-9558-0CAA4FEEB01C}"/>
              </a:ext>
            </a:extLst>
          </p:cNvPr>
          <p:cNvSpPr/>
          <p:nvPr/>
        </p:nvSpPr>
        <p:spPr>
          <a:xfrm>
            <a:off x="9286399" y="4026234"/>
            <a:ext cx="628650" cy="32461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7243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A555-2C09-4285-AACB-F40997CCDAD8}"/>
              </a:ext>
            </a:extLst>
          </p:cNvPr>
          <p:cNvSpPr>
            <a:spLocks noGrp="1"/>
          </p:cNvSpPr>
          <p:nvPr>
            <p:ph type="title"/>
          </p:nvPr>
        </p:nvSpPr>
        <p:spPr>
          <a:xfrm>
            <a:off x="589547" y="781563"/>
            <a:ext cx="6387102" cy="1325563"/>
          </a:xfrm>
        </p:spPr>
        <p:txBody>
          <a:bodyPr>
            <a:normAutofit/>
          </a:bodyPr>
          <a:lstStyle/>
          <a:p>
            <a:r>
              <a:rPr lang="en-US" b="1" dirty="0"/>
              <a:t>COVID Adjustments</a:t>
            </a:r>
          </a:p>
        </p:txBody>
      </p:sp>
      <p:sp>
        <p:nvSpPr>
          <p:cNvPr id="3" name="Content Placeholder 2">
            <a:extLst>
              <a:ext uri="{FF2B5EF4-FFF2-40B4-BE49-F238E27FC236}">
                <a16:creationId xmlns:a16="http://schemas.microsoft.com/office/drawing/2014/main" id="{E4863413-AAC1-4A8C-ABA7-1CA52A6AA25D}"/>
              </a:ext>
            </a:extLst>
          </p:cNvPr>
          <p:cNvSpPr>
            <a:spLocks noGrp="1"/>
          </p:cNvSpPr>
          <p:nvPr>
            <p:ph idx="1"/>
          </p:nvPr>
        </p:nvSpPr>
        <p:spPr>
          <a:xfrm>
            <a:off x="593992" y="2000250"/>
            <a:ext cx="6382657" cy="3900059"/>
          </a:xfrm>
        </p:spPr>
        <p:txBody>
          <a:bodyPr anchor="t">
            <a:normAutofit/>
          </a:bodyPr>
          <a:lstStyle/>
          <a:p>
            <a:pPr marL="0" indent="0">
              <a:buNone/>
            </a:pPr>
            <a:r>
              <a:rPr lang="en-US" sz="3200" dirty="0"/>
              <a:t>Inspections</a:t>
            </a:r>
          </a:p>
          <a:p>
            <a:r>
              <a:rPr lang="en-US" sz="2400" dirty="0"/>
              <a:t>Stopped on-site inspections March 16, 2020</a:t>
            </a:r>
          </a:p>
          <a:p>
            <a:r>
              <a:rPr lang="en-US" sz="2400" dirty="0"/>
              <a:t>Resumed full on-site inspections June 1, 2020</a:t>
            </a:r>
          </a:p>
          <a:p>
            <a:r>
              <a:rPr lang="en-US" sz="2400" dirty="0"/>
              <a:t>Conducted a few pre-licensing inspections to keep facilities running</a:t>
            </a:r>
          </a:p>
          <a:p>
            <a:r>
              <a:rPr lang="en-US" sz="2400" dirty="0"/>
              <a:t>Conducted a few on-site investigations for health and safety</a:t>
            </a:r>
          </a:p>
          <a:p>
            <a:r>
              <a:rPr lang="en-US" sz="2400" dirty="0"/>
              <a:t>Completed backlog by end of 2020</a:t>
            </a:r>
          </a:p>
          <a:p>
            <a:endParaRPr lang="en-US" sz="1800" dirty="0"/>
          </a:p>
        </p:txBody>
      </p:sp>
      <p:sp>
        <p:nvSpPr>
          <p:cNvPr id="18441" name="Freeform: Shape 1844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4" name="Picture 2" descr="Image result for Dr Pepper">
            <a:extLst>
              <a:ext uri="{FF2B5EF4-FFF2-40B4-BE49-F238E27FC236}">
                <a16:creationId xmlns:a16="http://schemas.microsoft.com/office/drawing/2014/main" id="{6D85F777-9EE0-48F4-98A0-5F6826783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408"/>
          <a:stretch/>
        </p:blipFill>
        <p:spPr bwMode="auto">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Lst>
        </p:spPr>
      </p:pic>
      <p:sp>
        <p:nvSpPr>
          <p:cNvPr id="18443" name="Freeform: Shape 1844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6" name="Picture 4" descr="Image result for Whataburger">
            <a:extLst>
              <a:ext uri="{FF2B5EF4-FFF2-40B4-BE49-F238E27FC236}">
                <a16:creationId xmlns:a16="http://schemas.microsoft.com/office/drawing/2014/main" id="{1088F72C-F8D1-4A69-8DA4-10BCD3E2E8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6" r="3" b="13136"/>
          <a:stretch/>
        </p:blipFill>
        <p:spPr bwMode="auto">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413D6BF-2331-4E46-8F95-B8F53DBEC369}"/>
              </a:ext>
            </a:extLst>
          </p:cNvPr>
          <p:cNvSpPr txBox="1"/>
          <p:nvPr/>
        </p:nvSpPr>
        <p:spPr>
          <a:xfrm>
            <a:off x="1900989" y="139651"/>
            <a:ext cx="5788840" cy="461665"/>
          </a:xfrm>
          <a:prstGeom prst="rect">
            <a:avLst/>
          </a:prstGeom>
          <a:noFill/>
        </p:spPr>
        <p:txBody>
          <a:bodyPr wrap="square">
            <a:spAutoFit/>
          </a:bodyPr>
          <a:lstStyle/>
          <a:p>
            <a:r>
              <a:rPr lang="en-US" sz="1200" b="1" i="0" dirty="0">
                <a:effectLst/>
                <a:latin typeface="Arial" panose="020B0604020202020204" pitchFamily="34" charset="0"/>
              </a:rPr>
              <a:t>Dr Pepper is a carbonated </a:t>
            </a:r>
            <a:r>
              <a:rPr lang="en-US" sz="1200" b="1" i="0" u="none" strike="noStrike" dirty="0">
                <a:effectLst/>
                <a:latin typeface="Arial" panose="020B0604020202020204" pitchFamily="34" charset="0"/>
                <a:hlinkClick r:id="rId5" tooltip="Soft drink">
                  <a:extLst>
                    <a:ext uri="{A12FA001-AC4F-418D-AE19-62706E023703}">
                      <ahyp:hlinkClr xmlns:ahyp="http://schemas.microsoft.com/office/drawing/2018/hyperlinkcolor" val="tx"/>
                    </a:ext>
                  </a:extLst>
                </a:hlinkClick>
              </a:rPr>
              <a:t>soft drink</a:t>
            </a:r>
            <a:r>
              <a:rPr lang="en-US" sz="1200" b="1" i="0" dirty="0">
                <a:effectLst/>
                <a:latin typeface="Arial" panose="020B0604020202020204" pitchFamily="34" charset="0"/>
              </a:rPr>
              <a:t>. It was created in the 1880s by pharmacist </a:t>
            </a:r>
            <a:r>
              <a:rPr lang="en-US" sz="1200" b="1" i="0" u="none" strike="noStrike" dirty="0">
                <a:effectLst/>
                <a:latin typeface="Arial" panose="020B0604020202020204" pitchFamily="34" charset="0"/>
                <a:hlinkClick r:id="rId6" tooltip="Charles Alderton">
                  <a:extLst>
                    <a:ext uri="{A12FA001-AC4F-418D-AE19-62706E023703}">
                      <ahyp:hlinkClr xmlns:ahyp="http://schemas.microsoft.com/office/drawing/2018/hyperlinkcolor" val="tx"/>
                    </a:ext>
                  </a:extLst>
                </a:hlinkClick>
              </a:rPr>
              <a:t>Charles Alderton</a:t>
            </a:r>
            <a:r>
              <a:rPr lang="en-US" sz="1200" b="1" i="0" dirty="0">
                <a:effectLst/>
                <a:latin typeface="Arial" panose="020B0604020202020204" pitchFamily="34" charset="0"/>
              </a:rPr>
              <a:t> in </a:t>
            </a:r>
            <a:r>
              <a:rPr lang="en-US" sz="1200" b="1" i="0" u="none" strike="noStrike" dirty="0">
                <a:effectLst/>
                <a:latin typeface="Arial" panose="020B0604020202020204" pitchFamily="34" charset="0"/>
                <a:hlinkClick r:id="rId7" tooltip="Waco, Texas">
                  <a:extLst>
                    <a:ext uri="{A12FA001-AC4F-418D-AE19-62706E023703}">
                      <ahyp:hlinkClr xmlns:ahyp="http://schemas.microsoft.com/office/drawing/2018/hyperlinkcolor" val="tx"/>
                    </a:ext>
                  </a:extLst>
                </a:hlinkClick>
              </a:rPr>
              <a:t>Waco, Texas</a:t>
            </a:r>
            <a:r>
              <a:rPr lang="en-US" sz="1200" b="1" i="0" dirty="0">
                <a:effectLst/>
                <a:latin typeface="Arial" panose="020B0604020202020204" pitchFamily="34" charset="0"/>
              </a:rPr>
              <a:t>, and first served around 1885.</a:t>
            </a:r>
            <a:endParaRPr lang="en-US" sz="1200" b="1" dirty="0"/>
          </a:p>
        </p:txBody>
      </p:sp>
      <p:sp>
        <p:nvSpPr>
          <p:cNvPr id="11" name="TextBox 10">
            <a:extLst>
              <a:ext uri="{FF2B5EF4-FFF2-40B4-BE49-F238E27FC236}">
                <a16:creationId xmlns:a16="http://schemas.microsoft.com/office/drawing/2014/main" id="{D97C75F4-C82C-4F6E-BDA7-A770F95FB305}"/>
              </a:ext>
            </a:extLst>
          </p:cNvPr>
          <p:cNvSpPr txBox="1"/>
          <p:nvPr/>
        </p:nvSpPr>
        <p:spPr>
          <a:xfrm>
            <a:off x="589547" y="6175234"/>
            <a:ext cx="8097235" cy="646331"/>
          </a:xfrm>
          <a:prstGeom prst="rect">
            <a:avLst/>
          </a:prstGeom>
          <a:noFill/>
        </p:spPr>
        <p:txBody>
          <a:bodyPr wrap="square">
            <a:spAutoFit/>
          </a:bodyPr>
          <a:lstStyle/>
          <a:p>
            <a:r>
              <a:rPr lang="en-US" sz="1200" b="1" i="0" dirty="0">
                <a:effectLst/>
                <a:latin typeface="Roboto" panose="02000000000000000000" pitchFamily="2" charset="0"/>
              </a:rPr>
              <a:t>Whataburger is an American regional fast food restaurant chain, headquartered and based in San Antonio, Texas, that specializes in hamburgers. The company, founded by Harmon Dobson and Paul Burton, opened its first restaurant in Corpus Christi, Texas, in 1950.</a:t>
            </a:r>
            <a:endParaRPr lang="en-US" sz="1200" b="1" dirty="0"/>
          </a:p>
        </p:txBody>
      </p:sp>
    </p:spTree>
    <p:extLst>
      <p:ext uri="{BB962C8B-B14F-4D97-AF65-F5344CB8AC3E}">
        <p14:creationId xmlns:p14="http://schemas.microsoft.com/office/powerpoint/2010/main" val="28213222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103" name="Freeform: Shape 410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983C7E8E-388F-41B0-B626-3542F80360B8}"/>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913" r="13913"/>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E2327E-3BD3-41F0-8DDD-5238C7F0192D}"/>
              </a:ext>
            </a:extLst>
          </p:cNvPr>
          <p:cNvSpPr txBox="1"/>
          <p:nvPr/>
        </p:nvSpPr>
        <p:spPr>
          <a:xfrm>
            <a:off x="3501189" y="5935651"/>
            <a:ext cx="8607684" cy="738664"/>
          </a:xfrm>
          <a:prstGeom prst="rect">
            <a:avLst/>
          </a:prstGeom>
          <a:noFill/>
        </p:spPr>
        <p:txBody>
          <a:bodyPr wrap="square" rtlCol="0">
            <a:spAutoFit/>
          </a:bodyPr>
          <a:lstStyle/>
          <a:p>
            <a:r>
              <a:rPr lang="en-US" sz="1400" b="1" dirty="0"/>
              <a:t>Texas Rangers:  </a:t>
            </a:r>
            <a:r>
              <a:rPr lang="en-US" sz="1400" dirty="0"/>
              <a:t>Set up by Stephen F. Austin to protect colonists who settled in the Texas Region in the 1800’s.  The Texas Rangers are still in operation today, conducting major violent crime, public corruption, cold case and officer involved shooting investigations.  The also oversee the border security and tactical and crisis negotiation programs.</a:t>
            </a:r>
          </a:p>
        </p:txBody>
      </p:sp>
      <p:sp>
        <p:nvSpPr>
          <p:cNvPr id="4" name="TextBox 3">
            <a:extLst>
              <a:ext uri="{FF2B5EF4-FFF2-40B4-BE49-F238E27FC236}">
                <a16:creationId xmlns:a16="http://schemas.microsoft.com/office/drawing/2014/main" id="{02528EB0-C940-4409-81BF-203D382D50A1}"/>
              </a:ext>
            </a:extLst>
          </p:cNvPr>
          <p:cNvSpPr txBox="1"/>
          <p:nvPr/>
        </p:nvSpPr>
        <p:spPr>
          <a:xfrm>
            <a:off x="8709070" y="5216410"/>
            <a:ext cx="5441859" cy="230832"/>
          </a:xfrm>
          <a:prstGeom prst="rect">
            <a:avLst/>
          </a:prstGeom>
          <a:noFill/>
        </p:spPr>
        <p:txBody>
          <a:bodyPr wrap="square" rtlCol="0">
            <a:spAutoFit/>
          </a:bodyPr>
          <a:lstStyle/>
          <a:p>
            <a:r>
              <a:rPr lang="en-US" sz="900" dirty="0">
                <a:hlinkClick r:id="rId4" tooltip="https://lb.wikipedia.org/wiki/Fichier:Texas_Rangers_Museum.jpg"/>
              </a:rPr>
              <a:t>This Photo</a:t>
            </a:r>
            <a:r>
              <a:rPr lang="en-US" sz="900" dirty="0"/>
              <a:t> by Unknown Author is licensed under </a:t>
            </a:r>
            <a:r>
              <a:rPr lang="en-US" sz="900" dirty="0">
                <a:hlinkClick r:id="rId5" tooltip="https://creativecommons.org/licenses/by-sa/3.0/"/>
              </a:rPr>
              <a:t>CC BY-SA</a:t>
            </a:r>
            <a:endParaRPr lang="en-US" sz="900" dirty="0"/>
          </a:p>
        </p:txBody>
      </p:sp>
      <p:graphicFrame>
        <p:nvGraphicFramePr>
          <p:cNvPr id="10" name="Content Placeholder 2">
            <a:extLst>
              <a:ext uri="{FF2B5EF4-FFF2-40B4-BE49-F238E27FC236}">
                <a16:creationId xmlns:a16="http://schemas.microsoft.com/office/drawing/2014/main" id="{7CE3F1D0-5A72-483E-81DD-F82126E7B499}"/>
              </a:ext>
            </a:extLst>
          </p:cNvPr>
          <p:cNvGraphicFramePr>
            <a:graphicFrameLocks noGrp="1"/>
          </p:cNvGraphicFramePr>
          <p:nvPr>
            <p:ph idx="1"/>
            <p:extLst>
              <p:ext uri="{D42A27DB-BD31-4B8C-83A1-F6EECF244321}">
                <p14:modId xmlns:p14="http://schemas.microsoft.com/office/powerpoint/2010/main" val="3013198287"/>
              </p:ext>
            </p:extLst>
          </p:nvPr>
        </p:nvGraphicFramePr>
        <p:xfrm>
          <a:off x="300230" y="2189071"/>
          <a:ext cx="6198870" cy="39464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itle 1">
            <a:extLst>
              <a:ext uri="{FF2B5EF4-FFF2-40B4-BE49-F238E27FC236}">
                <a16:creationId xmlns:a16="http://schemas.microsoft.com/office/drawing/2014/main" id="{4F87C394-DCD4-4AA3-9536-C15B7D7DDB01}"/>
              </a:ext>
            </a:extLst>
          </p:cNvPr>
          <p:cNvSpPr>
            <a:spLocks noGrp="1"/>
          </p:cNvSpPr>
          <p:nvPr>
            <p:ph type="title"/>
          </p:nvPr>
        </p:nvSpPr>
        <p:spPr>
          <a:xfrm>
            <a:off x="871335" y="216338"/>
            <a:ext cx="5259707" cy="1875352"/>
          </a:xfrm>
        </p:spPr>
        <p:txBody>
          <a:bodyPr>
            <a:normAutofit/>
          </a:bodyPr>
          <a:lstStyle/>
          <a:p>
            <a:r>
              <a:rPr lang="en-US" b="1" dirty="0"/>
              <a:t>Radiation Control </a:t>
            </a:r>
            <a:br>
              <a:rPr lang="en-US" b="1" dirty="0"/>
            </a:br>
            <a:r>
              <a:rPr lang="en-US" b="1" dirty="0"/>
              <a:t>		Across Texas</a:t>
            </a:r>
          </a:p>
        </p:txBody>
      </p:sp>
    </p:spTree>
    <p:extLst>
      <p:ext uri="{BB962C8B-B14F-4D97-AF65-F5344CB8AC3E}">
        <p14:creationId xmlns:p14="http://schemas.microsoft.com/office/powerpoint/2010/main" val="179342547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Image result for Six Flags OVer Texas">
            <a:extLst>
              <a:ext uri="{FF2B5EF4-FFF2-40B4-BE49-F238E27FC236}">
                <a16:creationId xmlns:a16="http://schemas.microsoft.com/office/drawing/2014/main" id="{FA846850-06E9-4271-9A90-483D1E42CB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9527" y="646474"/>
            <a:ext cx="5260976" cy="37634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517510-FB28-482E-93B1-765632436070}"/>
              </a:ext>
            </a:extLst>
          </p:cNvPr>
          <p:cNvSpPr txBox="1"/>
          <p:nvPr/>
        </p:nvSpPr>
        <p:spPr>
          <a:xfrm>
            <a:off x="6738272" y="4784020"/>
            <a:ext cx="5654233" cy="1600438"/>
          </a:xfrm>
          <a:prstGeom prst="rect">
            <a:avLst/>
          </a:prstGeom>
          <a:noFill/>
        </p:spPr>
        <p:txBody>
          <a:bodyPr wrap="square">
            <a:spAutoFit/>
          </a:bodyPr>
          <a:lstStyle/>
          <a:p>
            <a:r>
              <a:rPr lang="en-US" sz="1400" b="1" i="0" dirty="0">
                <a:solidFill>
                  <a:schemeClr val="bg1"/>
                </a:solidFill>
                <a:effectLst/>
              </a:rPr>
              <a:t>The flags of six nations have flown over Texas. They are: </a:t>
            </a:r>
          </a:p>
          <a:p>
            <a:r>
              <a:rPr lang="en-US" sz="1400" b="1" i="0" dirty="0">
                <a:solidFill>
                  <a:schemeClr val="bg1"/>
                </a:solidFill>
                <a:effectLst/>
              </a:rPr>
              <a:t>Spain (1519-1685; 1690-1821) </a:t>
            </a:r>
          </a:p>
          <a:p>
            <a:r>
              <a:rPr lang="en-US" sz="1400" b="1" i="0" dirty="0">
                <a:solidFill>
                  <a:schemeClr val="bg1"/>
                </a:solidFill>
                <a:effectLst/>
              </a:rPr>
              <a:t>France (1685-1690) </a:t>
            </a:r>
          </a:p>
          <a:p>
            <a:r>
              <a:rPr lang="en-US" sz="1400" b="1" i="0" dirty="0">
                <a:solidFill>
                  <a:schemeClr val="bg1"/>
                </a:solidFill>
                <a:effectLst/>
              </a:rPr>
              <a:t>Mexico (1821-1836) </a:t>
            </a:r>
          </a:p>
          <a:p>
            <a:r>
              <a:rPr lang="en-US" sz="1400" b="1" i="0" dirty="0">
                <a:solidFill>
                  <a:schemeClr val="bg1"/>
                </a:solidFill>
                <a:effectLst/>
              </a:rPr>
              <a:t>Republic of Texas (1836-1845) </a:t>
            </a:r>
          </a:p>
          <a:p>
            <a:r>
              <a:rPr lang="en-US" sz="1400" b="1" i="0" dirty="0">
                <a:solidFill>
                  <a:schemeClr val="bg1"/>
                </a:solidFill>
                <a:effectLst/>
              </a:rPr>
              <a:t>Confederate States of America (1861-1865) </a:t>
            </a:r>
          </a:p>
          <a:p>
            <a:r>
              <a:rPr lang="en-US" sz="1400" b="1" i="0" dirty="0">
                <a:solidFill>
                  <a:schemeClr val="bg1"/>
                </a:solidFill>
                <a:effectLst/>
              </a:rPr>
              <a:t>United States of America (1845-1861; 1865- ) </a:t>
            </a:r>
            <a:endParaRPr lang="en-US" sz="1400" b="1" dirty="0">
              <a:solidFill>
                <a:schemeClr val="bg1"/>
              </a:solidFill>
            </a:endParaRPr>
          </a:p>
        </p:txBody>
      </p:sp>
      <p:sp>
        <p:nvSpPr>
          <p:cNvPr id="8" name="Title 1">
            <a:extLst>
              <a:ext uri="{FF2B5EF4-FFF2-40B4-BE49-F238E27FC236}">
                <a16:creationId xmlns:a16="http://schemas.microsoft.com/office/drawing/2014/main" id="{EAD298C5-FCE2-467B-9117-87AC0195855A}"/>
              </a:ext>
            </a:extLst>
          </p:cNvPr>
          <p:cNvSpPr>
            <a:spLocks noGrp="1"/>
          </p:cNvSpPr>
          <p:nvPr>
            <p:ph type="title"/>
          </p:nvPr>
        </p:nvSpPr>
        <p:spPr>
          <a:xfrm>
            <a:off x="593992" y="473542"/>
            <a:ext cx="6387102" cy="1325563"/>
          </a:xfrm>
        </p:spPr>
        <p:txBody>
          <a:bodyPr>
            <a:normAutofit/>
          </a:bodyPr>
          <a:lstStyle/>
          <a:p>
            <a:r>
              <a:rPr lang="en-US" b="1" dirty="0">
                <a:solidFill>
                  <a:schemeClr val="bg2"/>
                </a:solidFill>
              </a:rPr>
              <a:t>COVID Lessons</a:t>
            </a:r>
          </a:p>
        </p:txBody>
      </p:sp>
      <p:sp>
        <p:nvSpPr>
          <p:cNvPr id="9" name="Content Placeholder 2">
            <a:extLst>
              <a:ext uri="{FF2B5EF4-FFF2-40B4-BE49-F238E27FC236}">
                <a16:creationId xmlns:a16="http://schemas.microsoft.com/office/drawing/2014/main" id="{9B4537CE-863B-4271-8195-123FC8733BAC}"/>
              </a:ext>
            </a:extLst>
          </p:cNvPr>
          <p:cNvSpPr>
            <a:spLocks noGrp="1"/>
          </p:cNvSpPr>
          <p:nvPr>
            <p:ph idx="1"/>
          </p:nvPr>
        </p:nvSpPr>
        <p:spPr>
          <a:xfrm>
            <a:off x="308242" y="1956577"/>
            <a:ext cx="5654233" cy="4581383"/>
          </a:xfrm>
        </p:spPr>
        <p:txBody>
          <a:bodyPr anchor="t">
            <a:normAutofit/>
          </a:bodyPr>
          <a:lstStyle/>
          <a:p>
            <a:r>
              <a:rPr lang="en-US" sz="3600" dirty="0">
                <a:solidFill>
                  <a:schemeClr val="bg1"/>
                </a:solidFill>
              </a:rPr>
              <a:t>We don’t need offices</a:t>
            </a:r>
          </a:p>
          <a:p>
            <a:pPr lvl="1"/>
            <a:r>
              <a:rPr lang="en-US" dirty="0">
                <a:solidFill>
                  <a:schemeClr val="bg1"/>
                </a:solidFill>
              </a:rPr>
              <a:t>Division moved 314 people into space for 75</a:t>
            </a:r>
          </a:p>
          <a:p>
            <a:pPr lvl="1"/>
            <a:r>
              <a:rPr lang="en-US" dirty="0">
                <a:solidFill>
                  <a:schemeClr val="bg1"/>
                </a:solidFill>
              </a:rPr>
              <a:t>Radiation </a:t>
            </a:r>
          </a:p>
          <a:p>
            <a:pPr lvl="2"/>
            <a:r>
              <a:rPr lang="en-US" dirty="0">
                <a:solidFill>
                  <a:schemeClr val="bg1"/>
                </a:solidFill>
              </a:rPr>
              <a:t>82  staff share 20 offices/cubicles </a:t>
            </a:r>
          </a:p>
          <a:p>
            <a:r>
              <a:rPr lang="en-US" sz="3600" dirty="0">
                <a:solidFill>
                  <a:schemeClr val="bg1"/>
                </a:solidFill>
              </a:rPr>
              <a:t>Central Office doesn’t have to be in the Austin</a:t>
            </a:r>
          </a:p>
          <a:p>
            <a:pPr lvl="1"/>
            <a:r>
              <a:rPr lang="en-US" dirty="0">
                <a:solidFill>
                  <a:schemeClr val="bg1"/>
                </a:solidFill>
              </a:rPr>
              <a:t>Most positions can work anywhere in the state</a:t>
            </a:r>
          </a:p>
          <a:p>
            <a:endParaRPr lang="en-US" dirty="0">
              <a:solidFill>
                <a:schemeClr val="bg1"/>
              </a:solidFill>
            </a:endParaRPr>
          </a:p>
        </p:txBody>
      </p:sp>
    </p:spTree>
    <p:extLst>
      <p:ext uri="{BB962C8B-B14F-4D97-AF65-F5344CB8AC3E}">
        <p14:creationId xmlns:p14="http://schemas.microsoft.com/office/powerpoint/2010/main" val="4098270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0" name="Rectangle 922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10DF27-EEAF-4471-B015-4E390443CD94}"/>
              </a:ext>
            </a:extLst>
          </p:cNvPr>
          <p:cNvSpPr>
            <a:spLocks noGrp="1"/>
          </p:cNvSpPr>
          <p:nvPr>
            <p:ph type="title"/>
          </p:nvPr>
        </p:nvSpPr>
        <p:spPr>
          <a:xfrm>
            <a:off x="605455" y="-508832"/>
            <a:ext cx="5323715" cy="1642970"/>
          </a:xfrm>
        </p:spPr>
        <p:txBody>
          <a:bodyPr anchor="b">
            <a:normAutofit/>
          </a:bodyPr>
          <a:lstStyle/>
          <a:p>
            <a:r>
              <a:rPr lang="en-US" b="1" dirty="0"/>
              <a:t>Cobalt Magnet ‘22</a:t>
            </a:r>
          </a:p>
        </p:txBody>
      </p:sp>
      <p:sp>
        <p:nvSpPr>
          <p:cNvPr id="9241" name="Content Placeholder 2">
            <a:extLst>
              <a:ext uri="{FF2B5EF4-FFF2-40B4-BE49-F238E27FC236}">
                <a16:creationId xmlns:a16="http://schemas.microsoft.com/office/drawing/2014/main" id="{86DD3414-29DF-4C8F-BC7D-2F109EA41BB5}"/>
              </a:ext>
            </a:extLst>
          </p:cNvPr>
          <p:cNvSpPr>
            <a:spLocks noGrp="1"/>
          </p:cNvSpPr>
          <p:nvPr>
            <p:ph idx="1"/>
          </p:nvPr>
        </p:nvSpPr>
        <p:spPr>
          <a:xfrm>
            <a:off x="605455" y="1460090"/>
            <a:ext cx="5854657" cy="5397910"/>
          </a:xfrm>
        </p:spPr>
        <p:txBody>
          <a:bodyPr anchor="t">
            <a:normAutofit fontScale="92500" lnSpcReduction="10000"/>
          </a:bodyPr>
          <a:lstStyle/>
          <a:p>
            <a:r>
              <a:rPr lang="en-US" dirty="0"/>
              <a:t>Sponsored by DOE </a:t>
            </a:r>
          </a:p>
          <a:p>
            <a:pPr lvl="1"/>
            <a:r>
              <a:rPr lang="en-US" sz="2600" dirty="0"/>
              <a:t>Invested $1.4 million</a:t>
            </a:r>
          </a:p>
          <a:p>
            <a:r>
              <a:rPr lang="en-US" dirty="0"/>
              <a:t>Over 18 months to plan</a:t>
            </a:r>
          </a:p>
          <a:p>
            <a:r>
              <a:rPr lang="en-US" dirty="0"/>
              <a:t>30 Organizations</a:t>
            </a:r>
          </a:p>
          <a:p>
            <a:r>
              <a:rPr lang="en-US" dirty="0"/>
              <a:t>DSHS – 38 participants</a:t>
            </a:r>
          </a:p>
          <a:p>
            <a:r>
              <a:rPr lang="en-US" dirty="0"/>
              <a:t>First TX exercise with ROSS participation</a:t>
            </a:r>
          </a:p>
          <a:p>
            <a:r>
              <a:rPr lang="en-US" dirty="0"/>
              <a:t>First integration with DOE and state sample prep</a:t>
            </a:r>
          </a:p>
          <a:p>
            <a:r>
              <a:rPr lang="en-US" dirty="0"/>
              <a:t>DSHS/DOE field teams integrated</a:t>
            </a:r>
          </a:p>
          <a:p>
            <a:pPr lvl="1"/>
            <a:r>
              <a:rPr lang="en-US" sz="2600" dirty="0"/>
              <a:t>Recorded 630 field surveys</a:t>
            </a:r>
          </a:p>
          <a:p>
            <a:pPr lvl="1"/>
            <a:r>
              <a:rPr lang="en-US" sz="2600" dirty="0"/>
              <a:t>Collected 63 samples</a:t>
            </a:r>
          </a:p>
          <a:p>
            <a:pPr lvl="1"/>
            <a:r>
              <a:rPr lang="en-US" sz="2600" dirty="0"/>
              <a:t>Drove over 500 miles in 5 days</a:t>
            </a:r>
          </a:p>
          <a:p>
            <a:r>
              <a:rPr lang="en-US" dirty="0"/>
              <a:t>100’s of lessons learned</a:t>
            </a:r>
          </a:p>
          <a:p>
            <a:endParaRPr lang="en-US" sz="1300" dirty="0"/>
          </a:p>
        </p:txBody>
      </p:sp>
      <p:sp>
        <p:nvSpPr>
          <p:cNvPr id="9242" name="Rectangle 922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3" name="Rectangle 923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44" name="Rectangle 923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45" name="Rectangle 923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a:extLst>
              <a:ext uri="{FF2B5EF4-FFF2-40B4-BE49-F238E27FC236}">
                <a16:creationId xmlns:a16="http://schemas.microsoft.com/office/drawing/2014/main" id="{4725CE15-3F9F-414A-800A-066ACCF5A7D9}"/>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907" r="17907"/>
          <a:stretch/>
        </p:blipFill>
        <p:spPr bwMode="auto">
          <a:xfrm>
            <a:off x="6362799" y="785880"/>
            <a:ext cx="4905656" cy="51016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B338CC-83B4-42F2-8496-38E0067880CC}"/>
              </a:ext>
            </a:extLst>
          </p:cNvPr>
          <p:cNvSpPr txBox="1"/>
          <p:nvPr/>
        </p:nvSpPr>
        <p:spPr>
          <a:xfrm>
            <a:off x="4370008" y="6442529"/>
            <a:ext cx="4791224" cy="338554"/>
          </a:xfrm>
          <a:prstGeom prst="rect">
            <a:avLst/>
          </a:prstGeom>
          <a:noFill/>
        </p:spPr>
        <p:txBody>
          <a:bodyPr wrap="square" rtlCol="0">
            <a:spAutoFit/>
          </a:bodyPr>
          <a:lstStyle/>
          <a:p>
            <a:pPr>
              <a:spcAft>
                <a:spcPts val="600"/>
              </a:spcAft>
            </a:pPr>
            <a:r>
              <a:rPr lang="en-US" sz="1600" b="1"/>
              <a:t>Bluebonnets:  The State Flower of Texas</a:t>
            </a:r>
            <a:endParaRPr lang="en-US" sz="1600"/>
          </a:p>
        </p:txBody>
      </p:sp>
      <p:sp>
        <p:nvSpPr>
          <p:cNvPr id="4" name="TextBox 3">
            <a:extLst>
              <a:ext uri="{FF2B5EF4-FFF2-40B4-BE49-F238E27FC236}">
                <a16:creationId xmlns:a16="http://schemas.microsoft.com/office/drawing/2014/main" id="{0FFD9D52-9C2A-4BC9-8FAF-588BDC25C97F}"/>
              </a:ext>
            </a:extLst>
          </p:cNvPr>
          <p:cNvSpPr txBox="1"/>
          <p:nvPr/>
        </p:nvSpPr>
        <p:spPr>
          <a:xfrm>
            <a:off x="8809128" y="5938556"/>
            <a:ext cx="245932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flickr.com/photos/andreanna/4551229407">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600338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D922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D1A470-8BC8-4956-ABC4-B836860BADD5}"/>
              </a:ext>
            </a:extLst>
          </p:cNvPr>
          <p:cNvSpPr>
            <a:spLocks noGrp="1"/>
          </p:cNvSpPr>
          <p:nvPr>
            <p:ph type="title"/>
          </p:nvPr>
        </p:nvSpPr>
        <p:spPr>
          <a:xfrm>
            <a:off x="559604" y="821630"/>
            <a:ext cx="6594189" cy="1625210"/>
          </a:xfrm>
        </p:spPr>
        <p:txBody>
          <a:bodyPr>
            <a:normAutofit/>
          </a:bodyPr>
          <a:lstStyle/>
          <a:p>
            <a:pPr marL="0" indent="0"/>
            <a:r>
              <a:rPr lang="en-US" sz="5400" dirty="0">
                <a:solidFill>
                  <a:schemeClr val="bg1">
                    <a:alpha val="80000"/>
                  </a:schemeClr>
                </a:solidFill>
                <a:latin typeface="Algerian" panose="04020705040A02060702" pitchFamily="82" charset="0"/>
              </a:rPr>
              <a:t>Enjoy your stay </a:t>
            </a:r>
            <a:br>
              <a:rPr lang="en-US" sz="4400" dirty="0">
                <a:solidFill>
                  <a:schemeClr val="bg1">
                    <a:alpha val="80000"/>
                  </a:schemeClr>
                </a:solidFill>
                <a:latin typeface="Algerian" panose="04020705040A02060702" pitchFamily="82" charset="0"/>
              </a:rPr>
            </a:br>
            <a:endParaRPr lang="en-US" b="1" dirty="0">
              <a:solidFill>
                <a:srgbClr val="FFFFFF"/>
              </a:solidFill>
            </a:endParaRPr>
          </a:p>
        </p:txBody>
      </p:sp>
      <p:sp>
        <p:nvSpPr>
          <p:cNvPr id="10249" name="Rectangle 1024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0C7A037-7A53-420F-9B70-85C0C79D7B4D}"/>
              </a:ext>
            </a:extLst>
          </p:cNvPr>
          <p:cNvSpPr txBox="1"/>
          <p:nvPr/>
        </p:nvSpPr>
        <p:spPr>
          <a:xfrm>
            <a:off x="319430" y="6519396"/>
            <a:ext cx="2347117" cy="338554"/>
          </a:xfrm>
          <a:prstGeom prst="rect">
            <a:avLst/>
          </a:prstGeom>
          <a:noFill/>
        </p:spPr>
        <p:txBody>
          <a:bodyPr wrap="none" rtlCol="0">
            <a:spAutoFit/>
          </a:bodyPr>
          <a:lstStyle/>
          <a:p>
            <a:r>
              <a:rPr lang="en-US" sz="1600" b="1" dirty="0"/>
              <a:t>Official footwear of Texas</a:t>
            </a:r>
          </a:p>
        </p:txBody>
      </p:sp>
      <p:pic>
        <p:nvPicPr>
          <p:cNvPr id="8" name="Picture 2">
            <a:extLst>
              <a:ext uri="{FF2B5EF4-FFF2-40B4-BE49-F238E27FC236}">
                <a16:creationId xmlns:a16="http://schemas.microsoft.com/office/drawing/2014/main" id="{81243322-89E4-4DE3-AEC1-517907E85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845" y="2512030"/>
            <a:ext cx="6790899" cy="402423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6422CC25-2699-4C00-B305-B741EDA4B2AB}"/>
              </a:ext>
            </a:extLst>
          </p:cNvPr>
          <p:cNvSpPr txBox="1">
            <a:spLocks/>
          </p:cNvSpPr>
          <p:nvPr/>
        </p:nvSpPr>
        <p:spPr>
          <a:xfrm>
            <a:off x="7508268" y="821630"/>
            <a:ext cx="4313293" cy="560488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dirty="0">
                <a:solidFill>
                  <a:schemeClr val="bg1">
                    <a:alpha val="80000"/>
                  </a:schemeClr>
                </a:solidFill>
                <a:latin typeface="Algerian" panose="04020705040A02060702" pitchFamily="82" charset="0"/>
              </a:rPr>
              <a:t>we’ll </a:t>
            </a:r>
          </a:p>
          <a:p>
            <a:pPr marL="0" indent="0" algn="ctr">
              <a:buFont typeface="Arial" panose="020B0604020202020204" pitchFamily="34" charset="0"/>
              <a:buNone/>
            </a:pPr>
            <a:r>
              <a:rPr lang="en-US" sz="6000" dirty="0">
                <a:solidFill>
                  <a:schemeClr val="bg1">
                    <a:alpha val="80000"/>
                  </a:schemeClr>
                </a:solidFill>
                <a:latin typeface="Algerian" panose="04020705040A02060702" pitchFamily="82" charset="0"/>
              </a:rPr>
              <a:t>See </a:t>
            </a:r>
          </a:p>
          <a:p>
            <a:pPr marL="0" indent="0" algn="ctr">
              <a:buFont typeface="Arial" panose="020B0604020202020204" pitchFamily="34" charset="0"/>
              <a:buNone/>
            </a:pPr>
            <a:r>
              <a:rPr lang="en-US" sz="8000" dirty="0">
                <a:solidFill>
                  <a:schemeClr val="bg1">
                    <a:alpha val="80000"/>
                  </a:schemeClr>
                </a:solidFill>
                <a:latin typeface="Algerian" panose="04020705040A02060702" pitchFamily="82" charset="0"/>
              </a:rPr>
              <a:t>you </a:t>
            </a:r>
          </a:p>
          <a:p>
            <a:pPr marL="0" indent="0" algn="ctr">
              <a:buFont typeface="Arial" panose="020B0604020202020204" pitchFamily="34" charset="0"/>
              <a:buNone/>
            </a:pPr>
            <a:r>
              <a:rPr lang="en-US" sz="6000" dirty="0">
                <a:solidFill>
                  <a:schemeClr val="bg1">
                    <a:alpha val="80000"/>
                  </a:schemeClr>
                </a:solidFill>
                <a:latin typeface="Algerian" panose="04020705040A02060702" pitchFamily="82" charset="0"/>
              </a:rPr>
              <a:t>on the dance floor!</a:t>
            </a:r>
          </a:p>
        </p:txBody>
      </p:sp>
    </p:spTree>
    <p:extLst>
      <p:ext uri="{BB962C8B-B14F-4D97-AF65-F5344CB8AC3E}">
        <p14:creationId xmlns:p14="http://schemas.microsoft.com/office/powerpoint/2010/main" val="164895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97116-4116-4BA6-B310-74C26C1A5C0D}"/>
              </a:ext>
            </a:extLst>
          </p:cNvPr>
          <p:cNvSpPr>
            <a:spLocks noGrp="1"/>
          </p:cNvSpPr>
          <p:nvPr>
            <p:ph type="title"/>
          </p:nvPr>
        </p:nvSpPr>
        <p:spPr>
          <a:xfrm>
            <a:off x="419101" y="276393"/>
            <a:ext cx="4648199" cy="1625088"/>
          </a:xfrm>
        </p:spPr>
        <p:txBody>
          <a:bodyPr>
            <a:normAutofit fontScale="90000"/>
          </a:bodyPr>
          <a:lstStyle/>
          <a:p>
            <a:r>
              <a:rPr lang="en-US" b="1" dirty="0"/>
              <a:t>Texas Commission on Environmental Quality</a:t>
            </a:r>
            <a:br>
              <a:rPr lang="en-US" dirty="0"/>
            </a:br>
            <a:endParaRPr lang="en-US" dirty="0"/>
          </a:p>
        </p:txBody>
      </p:sp>
      <p:graphicFrame>
        <p:nvGraphicFramePr>
          <p:cNvPr id="3083" name="Content Placeholder 2">
            <a:extLst>
              <a:ext uri="{FF2B5EF4-FFF2-40B4-BE49-F238E27FC236}">
                <a16:creationId xmlns:a16="http://schemas.microsoft.com/office/drawing/2014/main" id="{00DCA79F-EE79-DDA4-E23E-2621497641E2}"/>
              </a:ext>
            </a:extLst>
          </p:cNvPr>
          <p:cNvGraphicFramePr>
            <a:graphicFrameLocks noGrp="1"/>
          </p:cNvGraphicFramePr>
          <p:nvPr>
            <p:ph idx="1"/>
            <p:extLst>
              <p:ext uri="{D42A27DB-BD31-4B8C-83A1-F6EECF244321}">
                <p14:modId xmlns:p14="http://schemas.microsoft.com/office/powerpoint/2010/main" val="3652459081"/>
              </p:ext>
            </p:extLst>
          </p:nvPr>
        </p:nvGraphicFramePr>
        <p:xfrm>
          <a:off x="408944" y="1321284"/>
          <a:ext cx="4235196" cy="4531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a:extLst>
              <a:ext uri="{FF2B5EF4-FFF2-40B4-BE49-F238E27FC236}">
                <a16:creationId xmlns:a16="http://schemas.microsoft.com/office/drawing/2014/main" id="{EAD72A2A-A5AA-45AC-9F6D-1D61A886A664}"/>
              </a:ext>
            </a:extLst>
          </p:cNvPr>
          <p:cNvPicPr>
            <a:picLocks noChangeAspect="1" noChangeArrowheads="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2610" b="2610"/>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7E1FAB-47AC-417B-95F9-DBA452DA92CB}"/>
              </a:ext>
            </a:extLst>
          </p:cNvPr>
          <p:cNvPicPr>
            <a:picLocks noChangeAspect="1" noChangeArrowheads="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19352" b="19352"/>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5912F4-D630-4CE6-B49B-D8A88DA0A23A}"/>
              </a:ext>
            </a:extLst>
          </p:cNvPr>
          <p:cNvSpPr txBox="1"/>
          <p:nvPr/>
        </p:nvSpPr>
        <p:spPr>
          <a:xfrm>
            <a:off x="66212" y="6242598"/>
            <a:ext cx="5944329" cy="523220"/>
          </a:xfrm>
          <a:prstGeom prst="rect">
            <a:avLst/>
          </a:prstGeom>
          <a:noFill/>
        </p:spPr>
        <p:txBody>
          <a:bodyPr wrap="square" rtlCol="0">
            <a:spAutoFit/>
          </a:bodyPr>
          <a:lstStyle/>
          <a:p>
            <a:r>
              <a:rPr lang="en-US" sz="1400" b="1" dirty="0"/>
              <a:t>The Alamo:  an historic Spanish mission that was the site of the Battle of the Alamo in 1836.  </a:t>
            </a:r>
          </a:p>
        </p:txBody>
      </p:sp>
      <p:sp>
        <p:nvSpPr>
          <p:cNvPr id="4" name="TextBox 3">
            <a:extLst>
              <a:ext uri="{FF2B5EF4-FFF2-40B4-BE49-F238E27FC236}">
                <a16:creationId xmlns:a16="http://schemas.microsoft.com/office/drawing/2014/main" id="{F1E68044-C26E-4B15-A34F-5F6F90D2732B}"/>
              </a:ext>
            </a:extLst>
          </p:cNvPr>
          <p:cNvSpPr txBox="1"/>
          <p:nvPr/>
        </p:nvSpPr>
        <p:spPr>
          <a:xfrm>
            <a:off x="6801584" y="3471390"/>
            <a:ext cx="7287684" cy="230832"/>
          </a:xfrm>
          <a:prstGeom prst="rect">
            <a:avLst/>
          </a:prstGeom>
          <a:noFill/>
        </p:spPr>
        <p:txBody>
          <a:bodyPr wrap="square" rtlCol="0">
            <a:spAutoFit/>
          </a:bodyPr>
          <a:lstStyle/>
          <a:p>
            <a:r>
              <a:rPr lang="en-US" sz="900" dirty="0">
                <a:hlinkClick r:id="rId9" tooltip="https://www.viaggi-usa.it/fort-alamo-san-antonio/"/>
              </a:rPr>
              <a:t>This Photo</a:t>
            </a:r>
            <a:r>
              <a:rPr lang="en-US" sz="900" dirty="0"/>
              <a:t> by Unknown Author is licensed under </a:t>
            </a:r>
            <a:r>
              <a:rPr lang="en-US" sz="900" dirty="0">
                <a:hlinkClick r:id="rId12" tooltip="https://creativecommons.org/licenses/by-nc-nd/3.0/"/>
              </a:rPr>
              <a:t>CC BY-NC-ND</a:t>
            </a:r>
            <a:endParaRPr lang="en-US" sz="900" dirty="0"/>
          </a:p>
        </p:txBody>
      </p:sp>
      <p:sp>
        <p:nvSpPr>
          <p:cNvPr id="5" name="TextBox 4">
            <a:extLst>
              <a:ext uri="{FF2B5EF4-FFF2-40B4-BE49-F238E27FC236}">
                <a16:creationId xmlns:a16="http://schemas.microsoft.com/office/drawing/2014/main" id="{82801AA5-CED8-4276-BA48-28EF3F069F36}"/>
              </a:ext>
            </a:extLst>
          </p:cNvPr>
          <p:cNvSpPr txBox="1"/>
          <p:nvPr/>
        </p:nvSpPr>
        <p:spPr>
          <a:xfrm>
            <a:off x="6709235" y="6619096"/>
            <a:ext cx="7472381" cy="230832"/>
          </a:xfrm>
          <a:prstGeom prst="rect">
            <a:avLst/>
          </a:prstGeom>
          <a:noFill/>
        </p:spPr>
        <p:txBody>
          <a:bodyPr wrap="square" rtlCol="0">
            <a:spAutoFit/>
          </a:bodyPr>
          <a:lstStyle/>
          <a:p>
            <a:r>
              <a:rPr lang="en-US" sz="900" dirty="0">
                <a:hlinkClick r:id="rId11" tooltip="https://en.wikipedia.org/wiki/File:The_Alamo_at_Night,_San_Antonio,_Texas_(2014-12-12_23.00.05_by_Nan_Palmero).jpg"/>
              </a:rPr>
              <a:t>This Photo</a:t>
            </a:r>
            <a:r>
              <a:rPr lang="en-US" sz="900" dirty="0"/>
              <a:t> by Unknown Author is licensed under </a:t>
            </a:r>
            <a:r>
              <a:rPr lang="en-US" sz="900" dirty="0">
                <a:hlinkClick r:id="rId13" tooltip="https://creativecommons.org/licenses/by-sa/3.0/"/>
              </a:rPr>
              <a:t>CC BY-SA</a:t>
            </a:r>
            <a:endParaRPr lang="en-US" sz="900" dirty="0"/>
          </a:p>
        </p:txBody>
      </p:sp>
    </p:spTree>
    <p:extLst>
      <p:ext uri="{BB962C8B-B14F-4D97-AF65-F5344CB8AC3E}">
        <p14:creationId xmlns:p14="http://schemas.microsoft.com/office/powerpoint/2010/main" val="3658077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45586-B4F0-4729-B3C3-628F14A7DADD}"/>
              </a:ext>
            </a:extLst>
          </p:cNvPr>
          <p:cNvSpPr>
            <a:spLocks noGrp="1"/>
          </p:cNvSpPr>
          <p:nvPr>
            <p:ph type="title"/>
          </p:nvPr>
        </p:nvSpPr>
        <p:spPr>
          <a:xfrm>
            <a:off x="366846" y="289233"/>
            <a:ext cx="5439594" cy="1459557"/>
          </a:xfrm>
        </p:spPr>
        <p:txBody>
          <a:bodyPr anchor="t">
            <a:normAutofit/>
          </a:bodyPr>
          <a:lstStyle/>
          <a:p>
            <a:r>
              <a:rPr lang="en-US" b="1" dirty="0">
                <a:solidFill>
                  <a:schemeClr val="bg1"/>
                </a:solidFill>
              </a:rPr>
              <a:t>TCEQ Radioactive Materials Section</a:t>
            </a:r>
          </a:p>
        </p:txBody>
      </p:sp>
      <p:sp>
        <p:nvSpPr>
          <p:cNvPr id="3" name="Content Placeholder 2">
            <a:extLst>
              <a:ext uri="{FF2B5EF4-FFF2-40B4-BE49-F238E27FC236}">
                <a16:creationId xmlns:a16="http://schemas.microsoft.com/office/drawing/2014/main" id="{4D48866C-F938-4509-A912-CFD8DA92899E}"/>
              </a:ext>
            </a:extLst>
          </p:cNvPr>
          <p:cNvSpPr>
            <a:spLocks noGrp="1"/>
          </p:cNvSpPr>
          <p:nvPr>
            <p:ph idx="1"/>
          </p:nvPr>
        </p:nvSpPr>
        <p:spPr>
          <a:xfrm>
            <a:off x="483151" y="1748790"/>
            <a:ext cx="4967154" cy="4914900"/>
          </a:xfrm>
        </p:spPr>
        <p:txBody>
          <a:bodyPr>
            <a:normAutofit/>
          </a:bodyPr>
          <a:lstStyle/>
          <a:p>
            <a:pPr marL="0" indent="0">
              <a:buNone/>
            </a:pPr>
            <a:r>
              <a:rPr lang="en-US" sz="3200" dirty="0">
                <a:solidFill>
                  <a:schemeClr val="bg1"/>
                </a:solidFill>
              </a:rPr>
              <a:t>Regulates licensing of uranium recovery operations </a:t>
            </a:r>
          </a:p>
          <a:p>
            <a:pPr marL="0" indent="0">
              <a:buNone/>
            </a:pPr>
            <a:r>
              <a:rPr lang="en-US" sz="2400" dirty="0">
                <a:solidFill>
                  <a:schemeClr val="bg1"/>
                </a:solidFill>
              </a:rPr>
              <a:t>   Technical staff:</a:t>
            </a:r>
          </a:p>
          <a:p>
            <a:pPr lvl="1"/>
            <a:r>
              <a:rPr lang="en-US" sz="2000" dirty="0">
                <a:solidFill>
                  <a:schemeClr val="bg1"/>
                </a:solidFill>
              </a:rPr>
              <a:t>Health Physicists – 4</a:t>
            </a:r>
          </a:p>
          <a:p>
            <a:pPr lvl="1"/>
            <a:r>
              <a:rPr lang="en-US" sz="2000" dirty="0">
                <a:solidFill>
                  <a:schemeClr val="bg1"/>
                </a:solidFill>
              </a:rPr>
              <a:t>Engineers – 4</a:t>
            </a:r>
          </a:p>
          <a:p>
            <a:pPr lvl="1"/>
            <a:r>
              <a:rPr lang="en-US" sz="2000" dirty="0">
                <a:solidFill>
                  <a:schemeClr val="bg1"/>
                </a:solidFill>
              </a:rPr>
              <a:t>Geoscientists – 2</a:t>
            </a:r>
          </a:p>
          <a:p>
            <a:pPr marL="0" indent="0">
              <a:buNone/>
            </a:pPr>
            <a:r>
              <a:rPr lang="en-US" dirty="0">
                <a:solidFill>
                  <a:schemeClr val="bg1"/>
                </a:solidFill>
              </a:rPr>
              <a:t>Uranium deposits are found naturally in south Texas</a:t>
            </a:r>
          </a:p>
          <a:p>
            <a:pPr lvl="1"/>
            <a:r>
              <a:rPr lang="en-US" dirty="0">
                <a:solidFill>
                  <a:schemeClr val="bg1"/>
                </a:solidFill>
              </a:rPr>
              <a:t>Industrial</a:t>
            </a:r>
          </a:p>
          <a:p>
            <a:pPr lvl="1"/>
            <a:r>
              <a:rPr lang="en-US" dirty="0">
                <a:solidFill>
                  <a:schemeClr val="bg1"/>
                </a:solidFill>
              </a:rPr>
              <a:t>Nuclear power generation</a:t>
            </a:r>
          </a:p>
          <a:p>
            <a:pPr marL="0" indent="0">
              <a:buNone/>
            </a:pPr>
            <a:endParaRPr lang="en-US" sz="1800" dirty="0">
              <a:solidFill>
                <a:schemeClr val="bg1"/>
              </a:solidFill>
            </a:endParaRPr>
          </a:p>
          <a:p>
            <a:endParaRPr lang="en-US" sz="2400" dirty="0">
              <a:solidFill>
                <a:schemeClr val="bg1">
                  <a:alpha val="80000"/>
                </a:schemeClr>
              </a:solidFill>
            </a:endParaRPr>
          </a:p>
        </p:txBody>
      </p:sp>
      <p:pic>
        <p:nvPicPr>
          <p:cNvPr id="14338" name="Picture 2">
            <a:extLst>
              <a:ext uri="{FF2B5EF4-FFF2-40B4-BE49-F238E27FC236}">
                <a16:creationId xmlns:a16="http://schemas.microsoft.com/office/drawing/2014/main" id="{BA418EA9-E4EC-42B5-B751-FB494B6B3293}"/>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002" r="13002"/>
          <a:stretch/>
        </p:blipFill>
        <p:spPr bwMode="auto">
          <a:xfrm>
            <a:off x="6096000" y="661898"/>
            <a:ext cx="5439594" cy="4802731"/>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4345" name="Group 14344">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4346" name="Freeform: Shape 14345">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47" name="Freeform: Shape 14346">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extBox 9">
            <a:extLst>
              <a:ext uri="{FF2B5EF4-FFF2-40B4-BE49-F238E27FC236}">
                <a16:creationId xmlns:a16="http://schemas.microsoft.com/office/drawing/2014/main" id="{4F277982-3C97-4231-959A-028C429883B2}"/>
              </a:ext>
            </a:extLst>
          </p:cNvPr>
          <p:cNvSpPr txBox="1"/>
          <p:nvPr/>
        </p:nvSpPr>
        <p:spPr>
          <a:xfrm>
            <a:off x="5450305" y="5548968"/>
            <a:ext cx="6586904" cy="1277273"/>
          </a:xfrm>
          <a:prstGeom prst="rect">
            <a:avLst/>
          </a:prstGeom>
          <a:noFill/>
        </p:spPr>
        <p:txBody>
          <a:bodyPr wrap="square">
            <a:spAutoFit/>
          </a:bodyPr>
          <a:lstStyle/>
          <a:p>
            <a:pPr algn="l"/>
            <a:r>
              <a:rPr lang="en-US" sz="1100" b="1" i="0" dirty="0">
                <a:solidFill>
                  <a:schemeClr val="bg1"/>
                </a:solidFill>
                <a:effectLst/>
              </a:rPr>
              <a:t>Armadillo-mania is contagious in the Lone Star State, as Texans, for no apparent reason, have adopted this armor-plated critter as their mascot. Affection for the near-sighted rooter has reached the faddish level as decals, games, puzzles, candles, stuffed toys, figurines, jewelry, T-shirts, and other items are decorated with or shaped to resemble armadillos.</a:t>
            </a:r>
          </a:p>
          <a:p>
            <a:pPr algn="l"/>
            <a:r>
              <a:rPr lang="en-US" sz="1100" b="1" i="0" dirty="0">
                <a:solidFill>
                  <a:schemeClr val="bg1"/>
                </a:solidFill>
                <a:effectLst/>
              </a:rPr>
              <a:t>And what about the creature that has caused this strange cult of armadillo lovers – a less likely mammal could hardly be found. It isn't even cuddly. Some observers, who have not fallen under the armadillo's spell, have been so unkind as to call it ugly.</a:t>
            </a:r>
          </a:p>
        </p:txBody>
      </p:sp>
    </p:spTree>
    <p:extLst>
      <p:ext uri="{BB962C8B-B14F-4D97-AF65-F5344CB8AC3E}">
        <p14:creationId xmlns:p14="http://schemas.microsoft.com/office/powerpoint/2010/main" val="2245046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A20C-151E-45F1-9A84-59B39E8F82AE}"/>
              </a:ext>
            </a:extLst>
          </p:cNvPr>
          <p:cNvSpPr>
            <a:spLocks noGrp="1"/>
          </p:cNvSpPr>
          <p:nvPr>
            <p:ph type="title"/>
          </p:nvPr>
        </p:nvSpPr>
        <p:spPr>
          <a:xfrm>
            <a:off x="317804" y="456835"/>
            <a:ext cx="6123052" cy="1325563"/>
          </a:xfrm>
        </p:spPr>
        <p:txBody>
          <a:bodyPr>
            <a:normAutofit fontScale="90000"/>
          </a:bodyPr>
          <a:lstStyle/>
          <a:p>
            <a:r>
              <a:rPr lang="en-US" sz="4400" b="1" dirty="0"/>
              <a:t>TCEQ Radioactive Materials Compliance Program - Critical Infrastructure Division </a:t>
            </a:r>
            <a:endParaRPr lang="en-US" dirty="0"/>
          </a:p>
        </p:txBody>
      </p:sp>
      <p:sp>
        <p:nvSpPr>
          <p:cNvPr id="3" name="Content Placeholder 2">
            <a:extLst>
              <a:ext uri="{FF2B5EF4-FFF2-40B4-BE49-F238E27FC236}">
                <a16:creationId xmlns:a16="http://schemas.microsoft.com/office/drawing/2014/main" id="{799B0F1B-BBE4-4C2E-B0EE-819850189CA2}"/>
              </a:ext>
            </a:extLst>
          </p:cNvPr>
          <p:cNvSpPr>
            <a:spLocks noGrp="1"/>
          </p:cNvSpPr>
          <p:nvPr>
            <p:ph idx="1"/>
          </p:nvPr>
        </p:nvSpPr>
        <p:spPr>
          <a:xfrm>
            <a:off x="538068" y="2205150"/>
            <a:ext cx="5314543" cy="4408754"/>
          </a:xfrm>
        </p:spPr>
        <p:txBody>
          <a:bodyPr anchor="t">
            <a:normAutofit/>
          </a:bodyPr>
          <a:lstStyle/>
          <a:p>
            <a:pPr marL="0" indent="0">
              <a:buNone/>
            </a:pPr>
            <a:r>
              <a:rPr lang="en-US" sz="2400" dirty="0"/>
              <a:t>Focuses on safety &amp; security of material and waste</a:t>
            </a:r>
          </a:p>
          <a:p>
            <a:r>
              <a:rPr lang="en-US" sz="2400" dirty="0"/>
              <a:t>Health Physicist Investigators – 3</a:t>
            </a:r>
          </a:p>
          <a:p>
            <a:r>
              <a:rPr lang="en-US" sz="2400" dirty="0"/>
              <a:t>Inspections &amp; investigations</a:t>
            </a:r>
          </a:p>
          <a:p>
            <a:pPr lvl="1"/>
            <a:r>
              <a:rPr lang="en-US" sz="2000" dirty="0"/>
              <a:t>Uranium mining/recovery</a:t>
            </a:r>
          </a:p>
          <a:p>
            <a:pPr lvl="1"/>
            <a:r>
              <a:rPr lang="en-US" sz="2000" dirty="0"/>
              <a:t>Waste processing/storage</a:t>
            </a:r>
          </a:p>
          <a:p>
            <a:pPr lvl="1"/>
            <a:r>
              <a:rPr lang="en-US" sz="2000" dirty="0"/>
              <a:t>Radioactive by-product handling/disposal</a:t>
            </a:r>
          </a:p>
          <a:p>
            <a:pPr lvl="1"/>
            <a:r>
              <a:rPr lang="en-US" sz="2000" dirty="0"/>
              <a:t>LLW disposal</a:t>
            </a:r>
          </a:p>
          <a:p>
            <a:pPr lvl="1"/>
            <a:r>
              <a:rPr lang="en-US" sz="2000" dirty="0"/>
              <a:t>Underground Injection Control Permit sites</a:t>
            </a:r>
          </a:p>
          <a:p>
            <a:r>
              <a:rPr lang="en-US" sz="2400" dirty="0"/>
              <a:t>Members of State Emergency Response Team</a:t>
            </a:r>
          </a:p>
          <a:p>
            <a:endParaRPr lang="en-US" sz="1800" b="1" i="0" dirty="0">
              <a:effectLst/>
            </a:endParaRPr>
          </a:p>
        </p:txBody>
      </p:sp>
      <p:sp>
        <p:nvSpPr>
          <p:cNvPr id="24602" name="Freeform: Shape 2460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A river running through a valley&#10;&#10;Description automatically generated with low confidence">
            <a:extLst>
              <a:ext uri="{FF2B5EF4-FFF2-40B4-BE49-F238E27FC236}">
                <a16:creationId xmlns:a16="http://schemas.microsoft.com/office/drawing/2014/main" id="{8329B937-7A38-4FB1-A6E7-BAF190938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4" r="31262" b="2"/>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E7EAD68-67E2-4FF9-8D7D-B5BB4B2CCB24}"/>
              </a:ext>
            </a:extLst>
          </p:cNvPr>
          <p:cNvSpPr txBox="1"/>
          <p:nvPr/>
        </p:nvSpPr>
        <p:spPr>
          <a:xfrm>
            <a:off x="6096001" y="5838271"/>
            <a:ext cx="6155398" cy="1015663"/>
          </a:xfrm>
          <a:prstGeom prst="rect">
            <a:avLst/>
          </a:prstGeom>
          <a:noFill/>
        </p:spPr>
        <p:txBody>
          <a:bodyPr wrap="square">
            <a:spAutoFit/>
          </a:bodyPr>
          <a:lstStyle/>
          <a:p>
            <a:r>
              <a:rPr lang="en-US" sz="1200" b="1" i="0" dirty="0">
                <a:effectLst/>
              </a:rPr>
              <a:t>The Rio Grande is one of the principal </a:t>
            </a:r>
            <a:r>
              <a:rPr lang="en-US" sz="1200" b="1" i="0" u="none" strike="noStrike" dirty="0">
                <a:effectLst/>
                <a:hlinkClick r:id="rId3" tooltip="River">
                  <a:extLst>
                    <a:ext uri="{A12FA001-AC4F-418D-AE19-62706E023703}">
                      <ahyp:hlinkClr xmlns:ahyp="http://schemas.microsoft.com/office/drawing/2018/hyperlinkcolor" val="tx"/>
                    </a:ext>
                  </a:extLst>
                </a:hlinkClick>
              </a:rPr>
              <a:t>rivers</a:t>
            </a:r>
            <a:r>
              <a:rPr lang="en-US" sz="1200" b="1" i="0" dirty="0">
                <a:effectLst/>
              </a:rPr>
              <a:t> (along with the </a:t>
            </a:r>
            <a:r>
              <a:rPr lang="en-US" sz="1200" b="1" i="0" u="none" strike="noStrike" dirty="0">
                <a:effectLst/>
                <a:hlinkClick r:id="rId4" tooltip="Colorado River">
                  <a:extLst>
                    <a:ext uri="{A12FA001-AC4F-418D-AE19-62706E023703}">
                      <ahyp:hlinkClr xmlns:ahyp="http://schemas.microsoft.com/office/drawing/2018/hyperlinkcolor" val="tx"/>
                    </a:ext>
                  </a:extLst>
                </a:hlinkClick>
              </a:rPr>
              <a:t>Colorado River</a:t>
            </a:r>
            <a:r>
              <a:rPr lang="en-US" sz="1200" b="1" i="0" dirty="0">
                <a:effectLst/>
              </a:rPr>
              <a:t>) in the </a:t>
            </a:r>
            <a:r>
              <a:rPr lang="en-US" sz="1200" b="1" i="0" u="none" strike="noStrike" dirty="0">
                <a:effectLst/>
                <a:hlinkClick r:id="rId5" tooltip="Southwestern United States">
                  <a:extLst>
                    <a:ext uri="{A12FA001-AC4F-418D-AE19-62706E023703}">
                      <ahyp:hlinkClr xmlns:ahyp="http://schemas.microsoft.com/office/drawing/2018/hyperlinkcolor" val="tx"/>
                    </a:ext>
                  </a:extLst>
                </a:hlinkClick>
              </a:rPr>
              <a:t>southwestern United States</a:t>
            </a:r>
            <a:r>
              <a:rPr lang="en-US" sz="1200" b="1" i="0" dirty="0">
                <a:effectLst/>
              </a:rPr>
              <a:t> and in </a:t>
            </a:r>
            <a:r>
              <a:rPr lang="en-US" sz="1200" b="1" i="0" u="none" strike="noStrike" dirty="0">
                <a:effectLst/>
                <a:hlinkClick r:id="rId6" tooltip="Northern Mexico">
                  <a:extLst>
                    <a:ext uri="{A12FA001-AC4F-418D-AE19-62706E023703}">
                      <ahyp:hlinkClr xmlns:ahyp="http://schemas.microsoft.com/office/drawing/2018/hyperlinkcolor" val="tx"/>
                    </a:ext>
                  </a:extLst>
                </a:hlinkClick>
              </a:rPr>
              <a:t>northern Mexico</a:t>
            </a:r>
            <a:r>
              <a:rPr lang="en-US" sz="1200" b="1" i="0" dirty="0">
                <a:effectLst/>
              </a:rPr>
              <a:t>.</a:t>
            </a:r>
            <a:r>
              <a:rPr lang="en-US" sz="1200" b="1" i="0" baseline="30000" dirty="0">
                <a:effectLst/>
              </a:rPr>
              <a:t> </a:t>
            </a:r>
            <a:r>
              <a:rPr lang="en-US" sz="1200" b="1" baseline="30000" dirty="0"/>
              <a:t> </a:t>
            </a:r>
            <a:r>
              <a:rPr lang="en-US" sz="1200" b="1" i="0" dirty="0">
                <a:effectLst/>
              </a:rPr>
              <a:t> After traversing the length of </a:t>
            </a:r>
            <a:r>
              <a:rPr lang="en-US" sz="1200" b="1" i="0" u="none" strike="noStrike" dirty="0">
                <a:effectLst/>
                <a:hlinkClick r:id="rId7" tooltip="New Mexico">
                  <a:extLst>
                    <a:ext uri="{A12FA001-AC4F-418D-AE19-62706E023703}">
                      <ahyp:hlinkClr xmlns:ahyp="http://schemas.microsoft.com/office/drawing/2018/hyperlinkcolor" val="tx"/>
                    </a:ext>
                  </a:extLst>
                </a:hlinkClick>
              </a:rPr>
              <a:t>New Mexico</a:t>
            </a:r>
            <a:r>
              <a:rPr lang="en-US" sz="1200" b="1" i="0" dirty="0">
                <a:effectLst/>
              </a:rPr>
              <a:t>, the Rio Grande becomes the </a:t>
            </a:r>
            <a:r>
              <a:rPr lang="en-US" sz="1200" b="1" i="0" u="none" strike="noStrike" dirty="0">
                <a:effectLst/>
                <a:hlinkClick r:id="rId8" tooltip="Mexico–United States border">
                  <a:extLst>
                    <a:ext uri="{A12FA001-AC4F-418D-AE19-62706E023703}">
                      <ahyp:hlinkClr xmlns:ahyp="http://schemas.microsoft.com/office/drawing/2018/hyperlinkcolor" val="tx"/>
                    </a:ext>
                  </a:extLst>
                </a:hlinkClick>
              </a:rPr>
              <a:t>Mexico–United States border</a:t>
            </a:r>
            <a:r>
              <a:rPr lang="en-US" sz="1200" b="1" i="0" dirty="0">
                <a:effectLst/>
              </a:rPr>
              <a:t>, between the </a:t>
            </a:r>
            <a:r>
              <a:rPr lang="en-US" sz="1200" b="1" i="0" u="none" strike="noStrike" dirty="0">
                <a:effectLst/>
                <a:hlinkClick r:id="rId9" tooltip="U.S. state">
                  <a:extLst>
                    <a:ext uri="{A12FA001-AC4F-418D-AE19-62706E023703}">
                      <ahyp:hlinkClr xmlns:ahyp="http://schemas.microsoft.com/office/drawing/2018/hyperlinkcolor" val="tx"/>
                    </a:ext>
                  </a:extLst>
                </a:hlinkClick>
              </a:rPr>
              <a:t>U.S. state</a:t>
            </a:r>
            <a:r>
              <a:rPr lang="en-US" sz="1200" b="1" i="0" dirty="0">
                <a:effectLst/>
              </a:rPr>
              <a:t> of </a:t>
            </a:r>
            <a:r>
              <a:rPr lang="en-US" sz="1200" b="1" i="0" u="none" strike="noStrike" dirty="0">
                <a:effectLst/>
                <a:hlinkClick r:id="rId10" tooltip="Texas">
                  <a:extLst>
                    <a:ext uri="{A12FA001-AC4F-418D-AE19-62706E023703}">
                      <ahyp:hlinkClr xmlns:ahyp="http://schemas.microsoft.com/office/drawing/2018/hyperlinkcolor" val="tx"/>
                    </a:ext>
                  </a:extLst>
                </a:hlinkClick>
              </a:rPr>
              <a:t>Texas</a:t>
            </a:r>
            <a:r>
              <a:rPr lang="en-US" sz="1200" b="1" i="0" dirty="0">
                <a:effectLst/>
              </a:rPr>
              <a:t> and the northern Mexican states of </a:t>
            </a:r>
            <a:r>
              <a:rPr lang="en-US" sz="1200" b="1" i="0" u="none" strike="noStrike" dirty="0">
                <a:effectLst/>
                <a:hlinkClick r:id="rId11" tooltip="Chihuahua (state)">
                  <a:extLst>
                    <a:ext uri="{A12FA001-AC4F-418D-AE19-62706E023703}">
                      <ahyp:hlinkClr xmlns:ahyp="http://schemas.microsoft.com/office/drawing/2018/hyperlinkcolor" val="tx"/>
                    </a:ext>
                  </a:extLst>
                </a:hlinkClick>
              </a:rPr>
              <a:t>Chihuahua</a:t>
            </a:r>
            <a:r>
              <a:rPr lang="en-US" sz="1200" b="1" i="0" dirty="0">
                <a:effectLst/>
              </a:rPr>
              <a:t> and </a:t>
            </a:r>
            <a:r>
              <a:rPr lang="en-US" sz="1200" b="1" i="0" u="none" strike="noStrike" dirty="0">
                <a:effectLst/>
                <a:hlinkClick r:id="rId12" tooltip="Coahuila">
                  <a:extLst>
                    <a:ext uri="{A12FA001-AC4F-418D-AE19-62706E023703}">
                      <ahyp:hlinkClr xmlns:ahyp="http://schemas.microsoft.com/office/drawing/2018/hyperlinkcolor" val="tx"/>
                    </a:ext>
                  </a:extLst>
                </a:hlinkClick>
              </a:rPr>
              <a:t>Coahuila</a:t>
            </a:r>
            <a:r>
              <a:rPr lang="en-US" sz="1200" b="1" i="0" dirty="0">
                <a:effectLst/>
              </a:rPr>
              <a:t>, </a:t>
            </a:r>
            <a:r>
              <a:rPr lang="en-US" sz="1200" b="1" i="0" u="none" strike="noStrike" dirty="0">
                <a:effectLst/>
                <a:hlinkClick r:id="rId13" tooltip="Nuevo León">
                  <a:extLst>
                    <a:ext uri="{A12FA001-AC4F-418D-AE19-62706E023703}">
                      <ahyp:hlinkClr xmlns:ahyp="http://schemas.microsoft.com/office/drawing/2018/hyperlinkcolor" val="tx"/>
                    </a:ext>
                  </a:extLst>
                </a:hlinkClick>
              </a:rPr>
              <a:t>Nuevo León</a:t>
            </a:r>
            <a:r>
              <a:rPr lang="en-US" sz="1200" b="1" i="0" dirty="0">
                <a:effectLst/>
              </a:rPr>
              <a:t> and </a:t>
            </a:r>
            <a:r>
              <a:rPr lang="en-US" sz="1200" b="1" i="0" u="none" strike="noStrike" dirty="0">
                <a:effectLst/>
                <a:hlinkClick r:id="rId14" tooltip="Tamaulipas">
                  <a:extLst>
                    <a:ext uri="{A12FA001-AC4F-418D-AE19-62706E023703}">
                      <ahyp:hlinkClr xmlns:ahyp="http://schemas.microsoft.com/office/drawing/2018/hyperlinkcolor" val="tx"/>
                    </a:ext>
                  </a:extLst>
                </a:hlinkClick>
              </a:rPr>
              <a:t>Tamaulipas</a:t>
            </a:r>
            <a:r>
              <a:rPr lang="en-US" sz="1200" b="1" i="0" dirty="0">
                <a:effectLst/>
              </a:rPr>
              <a:t>;</a:t>
            </a:r>
          </a:p>
        </p:txBody>
      </p:sp>
    </p:spTree>
    <p:extLst>
      <p:ext uri="{BB962C8B-B14F-4D97-AF65-F5344CB8AC3E}">
        <p14:creationId xmlns:p14="http://schemas.microsoft.com/office/powerpoint/2010/main" val="390615353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295" name="Freeform: Shape 1229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a:extLst>
              <a:ext uri="{FF2B5EF4-FFF2-40B4-BE49-F238E27FC236}">
                <a16:creationId xmlns:a16="http://schemas.microsoft.com/office/drawing/2014/main" id="{E55720CD-0C81-4910-BD16-8A232BB6393C}"/>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955" r="17955"/>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72A14E-CE52-4804-AB0E-8AC80F62AC32}"/>
              </a:ext>
            </a:extLst>
          </p:cNvPr>
          <p:cNvSpPr>
            <a:spLocks noGrp="1"/>
          </p:cNvSpPr>
          <p:nvPr>
            <p:ph idx="1"/>
          </p:nvPr>
        </p:nvSpPr>
        <p:spPr>
          <a:xfrm>
            <a:off x="6012320" y="1549614"/>
            <a:ext cx="5314543" cy="5207794"/>
          </a:xfrm>
        </p:spPr>
        <p:txBody>
          <a:bodyPr anchor="t">
            <a:normAutofit/>
          </a:bodyPr>
          <a:lstStyle/>
          <a:p>
            <a:r>
              <a:rPr lang="en-US" dirty="0"/>
              <a:t>Assigned to Waste Control Specialists – Andrews, TX</a:t>
            </a:r>
          </a:p>
          <a:p>
            <a:r>
              <a:rPr lang="en-US" dirty="0"/>
              <a:t>Low-level waste disposal </a:t>
            </a:r>
          </a:p>
          <a:p>
            <a:r>
              <a:rPr lang="en-US" dirty="0"/>
              <a:t>Conduct inspections:</a:t>
            </a:r>
          </a:p>
          <a:p>
            <a:pPr lvl="1"/>
            <a:r>
              <a:rPr lang="en-US" dirty="0"/>
              <a:t>LLW</a:t>
            </a:r>
          </a:p>
          <a:p>
            <a:pPr lvl="1"/>
            <a:r>
              <a:rPr lang="en-US" dirty="0"/>
              <a:t>By-product disposal</a:t>
            </a:r>
          </a:p>
          <a:p>
            <a:pPr lvl="1"/>
            <a:r>
              <a:rPr lang="en-US" dirty="0"/>
              <a:t>Material storage &amp; processing</a:t>
            </a:r>
          </a:p>
          <a:p>
            <a:r>
              <a:rPr lang="en-US" dirty="0"/>
              <a:t>Serve as State Agents for receipt of TX compact waste and owner control of the TX compact waste</a:t>
            </a:r>
          </a:p>
          <a:p>
            <a:pPr marL="457200" lvl="1" indent="0">
              <a:buNone/>
            </a:pPr>
            <a:endParaRPr lang="en-US" sz="1400" dirty="0"/>
          </a:p>
          <a:p>
            <a:pPr marL="457200" lvl="1" indent="0">
              <a:buNone/>
            </a:pPr>
            <a:r>
              <a:rPr lang="en-US" sz="1400" dirty="0"/>
              <a:t>	</a:t>
            </a:r>
            <a:r>
              <a:rPr lang="en-US" sz="2000" dirty="0"/>
              <a:t>https://www.tceq.texas.gov/</a:t>
            </a:r>
          </a:p>
        </p:txBody>
      </p:sp>
      <p:sp>
        <p:nvSpPr>
          <p:cNvPr id="6" name="TextBox 5">
            <a:extLst>
              <a:ext uri="{FF2B5EF4-FFF2-40B4-BE49-F238E27FC236}">
                <a16:creationId xmlns:a16="http://schemas.microsoft.com/office/drawing/2014/main" id="{7917219A-101C-4206-BD04-5062AFC26CEE}"/>
              </a:ext>
            </a:extLst>
          </p:cNvPr>
          <p:cNvSpPr txBox="1"/>
          <p:nvPr/>
        </p:nvSpPr>
        <p:spPr>
          <a:xfrm>
            <a:off x="0" y="6018744"/>
            <a:ext cx="6012320" cy="738664"/>
          </a:xfrm>
          <a:prstGeom prst="rect">
            <a:avLst/>
          </a:prstGeom>
          <a:noFill/>
        </p:spPr>
        <p:txBody>
          <a:bodyPr wrap="square" rtlCol="0">
            <a:spAutoFit/>
          </a:bodyPr>
          <a:lstStyle/>
          <a:p>
            <a:r>
              <a:rPr lang="en-US" sz="1400" b="1" dirty="0"/>
              <a:t>The Permian Basin and Oil:  A large sedimentary basin in the southwestern part of the United States.  It is the largest petroleum producing basin in the United States!</a:t>
            </a:r>
            <a:endParaRPr lang="en-US" sz="1400" dirty="0"/>
          </a:p>
        </p:txBody>
      </p:sp>
      <p:sp>
        <p:nvSpPr>
          <p:cNvPr id="4" name="TextBox 3">
            <a:extLst>
              <a:ext uri="{FF2B5EF4-FFF2-40B4-BE49-F238E27FC236}">
                <a16:creationId xmlns:a16="http://schemas.microsoft.com/office/drawing/2014/main" id="{D457AB6B-3F60-4FB1-B813-79054D0970E4}"/>
              </a:ext>
            </a:extLst>
          </p:cNvPr>
          <p:cNvSpPr txBox="1"/>
          <p:nvPr/>
        </p:nvSpPr>
        <p:spPr>
          <a:xfrm>
            <a:off x="643128" y="5196786"/>
            <a:ext cx="5441859" cy="230832"/>
          </a:xfrm>
          <a:prstGeom prst="rect">
            <a:avLst/>
          </a:prstGeom>
          <a:noFill/>
        </p:spPr>
        <p:txBody>
          <a:bodyPr wrap="square" rtlCol="0">
            <a:spAutoFit/>
          </a:bodyPr>
          <a:lstStyle/>
          <a:p>
            <a:r>
              <a:rPr lang="en-US" sz="900" dirty="0">
                <a:hlinkClick r:id="rId4" tooltip="https://www.flickr.com/photos/bloomgal/3293597415/"/>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8" name="Title 1">
            <a:extLst>
              <a:ext uri="{FF2B5EF4-FFF2-40B4-BE49-F238E27FC236}">
                <a16:creationId xmlns:a16="http://schemas.microsoft.com/office/drawing/2014/main" id="{1E72CB8E-0EC8-42EC-94B4-8D6A266A7E32}"/>
              </a:ext>
            </a:extLst>
          </p:cNvPr>
          <p:cNvSpPr>
            <a:spLocks noGrp="1"/>
          </p:cNvSpPr>
          <p:nvPr>
            <p:ph type="title"/>
          </p:nvPr>
        </p:nvSpPr>
        <p:spPr>
          <a:xfrm>
            <a:off x="5939652" y="560070"/>
            <a:ext cx="5609220" cy="1208405"/>
          </a:xfrm>
        </p:spPr>
        <p:txBody>
          <a:bodyPr>
            <a:normAutofit fontScale="90000"/>
          </a:bodyPr>
          <a:lstStyle/>
          <a:p>
            <a:r>
              <a:rPr lang="en-US" sz="4900" b="1" dirty="0"/>
              <a:t>TCEQ Resident Inspectors</a:t>
            </a:r>
            <a:br>
              <a:rPr lang="en-US" dirty="0"/>
            </a:br>
            <a:endParaRPr lang="en-US" dirty="0"/>
          </a:p>
        </p:txBody>
      </p:sp>
    </p:spTree>
    <p:extLst>
      <p:ext uri="{BB962C8B-B14F-4D97-AF65-F5344CB8AC3E}">
        <p14:creationId xmlns:p14="http://schemas.microsoft.com/office/powerpoint/2010/main" val="339786245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 name="Rectangle 513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94C21A20-3CA0-4547-A4B9-08DBB90902E8}"/>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139" r="8139"/>
          <a:stretch/>
        </p:blipFill>
        <p:spPr bwMode="auto">
          <a:xfrm>
            <a:off x="1626296" y="917725"/>
            <a:ext cx="4390107" cy="3498253"/>
          </a:xfrm>
          <a:prstGeom prst="rect">
            <a:avLst/>
          </a:prstGeom>
          <a:noFill/>
          <a:extLst>
            <a:ext uri="{909E8E84-426E-40DD-AFC4-6F175D3DCCD1}">
              <a14:hiddenFill xmlns:a14="http://schemas.microsoft.com/office/drawing/2010/main">
                <a:solidFill>
                  <a:srgbClr val="FFFFFF"/>
                </a:solidFill>
              </a14:hiddenFill>
            </a:ext>
          </a:extLst>
        </p:spPr>
      </p:pic>
      <p:sp>
        <p:nvSpPr>
          <p:cNvPr id="5141" name="Rectangle 513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626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82FDC1-DF27-4FF1-B705-21865591F31A}"/>
              </a:ext>
            </a:extLst>
          </p:cNvPr>
          <p:cNvSpPr>
            <a:spLocks noGrp="1"/>
          </p:cNvSpPr>
          <p:nvPr>
            <p:ph type="title"/>
          </p:nvPr>
        </p:nvSpPr>
        <p:spPr>
          <a:xfrm>
            <a:off x="524256" y="4765963"/>
            <a:ext cx="6594189" cy="1625210"/>
          </a:xfrm>
        </p:spPr>
        <p:txBody>
          <a:bodyPr>
            <a:normAutofit/>
          </a:bodyPr>
          <a:lstStyle/>
          <a:p>
            <a:pPr algn="ctr"/>
            <a:r>
              <a:rPr lang="en-US" dirty="0">
                <a:solidFill>
                  <a:srgbClr val="FFFFFF"/>
                </a:solidFill>
              </a:rPr>
              <a:t>Texas Railroad Commission</a:t>
            </a:r>
          </a:p>
        </p:txBody>
      </p:sp>
      <p:sp>
        <p:nvSpPr>
          <p:cNvPr id="5142" name="Rectangle 513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ED188A0-D709-4E35-B2B1-9590F95E4E2B}"/>
              </a:ext>
            </a:extLst>
          </p:cNvPr>
          <p:cNvSpPr txBox="1"/>
          <p:nvPr/>
        </p:nvSpPr>
        <p:spPr>
          <a:xfrm>
            <a:off x="751226" y="402086"/>
            <a:ext cx="6210945" cy="738664"/>
          </a:xfrm>
          <a:prstGeom prst="rect">
            <a:avLst/>
          </a:prstGeom>
          <a:noFill/>
        </p:spPr>
        <p:txBody>
          <a:bodyPr wrap="square" rtlCol="0">
            <a:spAutoFit/>
          </a:bodyPr>
          <a:lstStyle/>
          <a:p>
            <a:r>
              <a:rPr lang="en-US" sz="1400" b="1" dirty="0"/>
              <a:t>The Fort Worth Stockyards:  Historic district in Fort Worth, Texas.  In 1876 it was a very important livestock center of the area.  Today, it celebrates the long tradition of the cattle industry.  </a:t>
            </a:r>
            <a:endParaRPr lang="en-US" sz="1400" dirty="0"/>
          </a:p>
        </p:txBody>
      </p:sp>
      <p:sp>
        <p:nvSpPr>
          <p:cNvPr id="3" name="TextBox 2">
            <a:extLst>
              <a:ext uri="{FF2B5EF4-FFF2-40B4-BE49-F238E27FC236}">
                <a16:creationId xmlns:a16="http://schemas.microsoft.com/office/drawing/2014/main" id="{0F94B145-9A3E-4F5B-BC4C-1256D3B64FDE}"/>
              </a:ext>
            </a:extLst>
          </p:cNvPr>
          <p:cNvSpPr txBox="1"/>
          <p:nvPr/>
        </p:nvSpPr>
        <p:spPr>
          <a:xfrm>
            <a:off x="1721058" y="3890475"/>
            <a:ext cx="4390107" cy="230832"/>
          </a:xfrm>
          <a:prstGeom prst="rect">
            <a:avLst/>
          </a:prstGeom>
          <a:noFill/>
        </p:spPr>
        <p:txBody>
          <a:bodyPr wrap="square" rtlCol="0">
            <a:spAutoFit/>
          </a:bodyPr>
          <a:lstStyle/>
          <a:p>
            <a:r>
              <a:rPr lang="en-US" sz="900" dirty="0">
                <a:hlinkClick r:id="rId3" tooltip="https://www.viaggi-usa.it/fort-worth-texas/"/>
              </a:rPr>
              <a:t>This Photo</a:t>
            </a:r>
            <a:r>
              <a:rPr lang="en-US" sz="900" dirty="0"/>
              <a:t> by Unknown Author is licensed under </a:t>
            </a:r>
            <a:r>
              <a:rPr lang="en-US" sz="900" dirty="0">
                <a:hlinkClick r:id="rId4" tooltip="https://creativecommons.org/licenses/by-nc-nd/3.0/"/>
              </a:rPr>
              <a:t>CC BY-NC-ND</a:t>
            </a:r>
            <a:endParaRPr lang="en-US" sz="900" dirty="0"/>
          </a:p>
        </p:txBody>
      </p:sp>
      <p:sp>
        <p:nvSpPr>
          <p:cNvPr id="9" name="Content Placeholder 2">
            <a:extLst>
              <a:ext uri="{FF2B5EF4-FFF2-40B4-BE49-F238E27FC236}">
                <a16:creationId xmlns:a16="http://schemas.microsoft.com/office/drawing/2014/main" id="{BDA1B1CA-72D7-435D-9E0D-96DBD5524C95}"/>
              </a:ext>
            </a:extLst>
          </p:cNvPr>
          <p:cNvSpPr>
            <a:spLocks noGrp="1"/>
          </p:cNvSpPr>
          <p:nvPr>
            <p:ph idx="1"/>
          </p:nvPr>
        </p:nvSpPr>
        <p:spPr>
          <a:xfrm>
            <a:off x="7851648" y="605791"/>
            <a:ext cx="3816096" cy="5929366"/>
          </a:xfrm>
        </p:spPr>
        <p:txBody>
          <a:bodyPr>
            <a:normAutofit/>
          </a:bodyPr>
          <a:lstStyle/>
          <a:p>
            <a:pPr marL="0" indent="0">
              <a:buNone/>
            </a:pPr>
            <a:r>
              <a:rPr lang="en-US" sz="4400" dirty="0">
                <a:solidFill>
                  <a:schemeClr val="bg1"/>
                </a:solidFill>
              </a:rPr>
              <a:t>RRC</a:t>
            </a:r>
          </a:p>
          <a:p>
            <a:r>
              <a:rPr lang="en-US" sz="2400" dirty="0">
                <a:solidFill>
                  <a:schemeClr val="bg1"/>
                </a:solidFill>
              </a:rPr>
              <a:t>Jurisdiction over oil and gas NORM disposal</a:t>
            </a:r>
          </a:p>
          <a:p>
            <a:r>
              <a:rPr lang="en-US" sz="2400" dirty="0">
                <a:solidFill>
                  <a:schemeClr val="bg1"/>
                </a:solidFill>
              </a:rPr>
              <a:t>Currently no permitted commercial landfills or disposal pits authorized for NORM disposal</a:t>
            </a:r>
          </a:p>
          <a:p>
            <a:r>
              <a:rPr lang="en-US" sz="2400" dirty="0">
                <a:solidFill>
                  <a:schemeClr val="bg1"/>
                </a:solidFill>
              </a:rPr>
              <a:t>DSHS regulates NORM</a:t>
            </a:r>
          </a:p>
          <a:p>
            <a:pPr lvl="1"/>
            <a:r>
              <a:rPr lang="en-US" sz="2000" dirty="0">
                <a:solidFill>
                  <a:schemeClr val="bg1"/>
                </a:solidFill>
              </a:rPr>
              <a:t>Recycling</a:t>
            </a:r>
          </a:p>
          <a:p>
            <a:pPr lvl="1"/>
            <a:r>
              <a:rPr lang="en-US" sz="2000" dirty="0">
                <a:solidFill>
                  <a:schemeClr val="bg1"/>
                </a:solidFill>
              </a:rPr>
              <a:t>Decontamination of equipment</a:t>
            </a:r>
          </a:p>
          <a:p>
            <a:pPr lvl="1"/>
            <a:r>
              <a:rPr lang="en-US" sz="2000" dirty="0">
                <a:solidFill>
                  <a:schemeClr val="bg1"/>
                </a:solidFill>
              </a:rPr>
              <a:t>Possession of use, transfer, transport &amp; storage unless at disposal site</a:t>
            </a:r>
          </a:p>
          <a:p>
            <a:pPr marL="457200" lvl="1" indent="0">
              <a:buNone/>
            </a:pPr>
            <a:endParaRPr lang="en-US" sz="1000" dirty="0">
              <a:solidFill>
                <a:schemeClr val="bg1"/>
              </a:solidFill>
            </a:endParaRPr>
          </a:p>
          <a:p>
            <a:pPr marL="457200" lvl="1" indent="0">
              <a:buNone/>
            </a:pPr>
            <a:r>
              <a:rPr lang="en-US" sz="2000" dirty="0">
                <a:solidFill>
                  <a:schemeClr val="bg1"/>
                </a:solidFill>
              </a:rPr>
              <a:t>https://www.rrc.texas.gov/</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132400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41AD9021-BF2D-4E55-9D48-819811A197CD}"/>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965" r="16965"/>
          <a:stretch/>
        </p:blipFill>
        <p:spPr bwMode="auto">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a:noFill/>
          <a:extLst>
            <a:ext uri="{909E8E84-426E-40DD-AFC4-6F175D3DCCD1}">
              <a14:hiddenFill xmlns:a14="http://schemas.microsoft.com/office/drawing/2010/main">
                <a:solidFill>
                  <a:srgbClr val="FFFFFF"/>
                </a:solidFill>
              </a14:hiddenFill>
            </a:ext>
          </a:extLst>
        </p:spPr>
      </p:pic>
      <p:sp>
        <p:nvSpPr>
          <p:cNvPr id="11273" name="Freeform: Shape 11272">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DF8A5C5E-7479-43DB-B0B6-FF6ABC121EEF}"/>
              </a:ext>
            </a:extLst>
          </p:cNvPr>
          <p:cNvSpPr>
            <a:spLocks noGrp="1"/>
          </p:cNvSpPr>
          <p:nvPr>
            <p:ph type="title"/>
          </p:nvPr>
        </p:nvSpPr>
        <p:spPr>
          <a:xfrm>
            <a:off x="698372" y="1027045"/>
            <a:ext cx="5111877" cy="1095375"/>
          </a:xfrm>
        </p:spPr>
        <p:txBody>
          <a:bodyPr anchor="ctr">
            <a:normAutofit/>
          </a:bodyPr>
          <a:lstStyle/>
          <a:p>
            <a:r>
              <a:rPr lang="en-US" b="1" dirty="0">
                <a:solidFill>
                  <a:srgbClr val="FFFFFF"/>
                </a:solidFill>
              </a:rPr>
              <a:t>A Big Neighborhood</a:t>
            </a:r>
          </a:p>
        </p:txBody>
      </p:sp>
      <p:sp>
        <p:nvSpPr>
          <p:cNvPr id="7" name="TextBox 6">
            <a:extLst>
              <a:ext uri="{FF2B5EF4-FFF2-40B4-BE49-F238E27FC236}">
                <a16:creationId xmlns:a16="http://schemas.microsoft.com/office/drawing/2014/main" id="{0858D4FC-96F1-4A3B-8ACC-45A494BEAFAF}"/>
              </a:ext>
            </a:extLst>
          </p:cNvPr>
          <p:cNvSpPr txBox="1"/>
          <p:nvPr/>
        </p:nvSpPr>
        <p:spPr>
          <a:xfrm>
            <a:off x="4162500" y="6281965"/>
            <a:ext cx="7800440" cy="523220"/>
          </a:xfrm>
          <a:prstGeom prst="rect">
            <a:avLst/>
          </a:prstGeom>
          <a:noFill/>
        </p:spPr>
        <p:txBody>
          <a:bodyPr wrap="square" rtlCol="0">
            <a:spAutoFit/>
          </a:bodyPr>
          <a:lstStyle/>
          <a:p>
            <a:r>
              <a:rPr lang="en-US" sz="1400" b="1" dirty="0">
                <a:solidFill>
                  <a:schemeClr val="bg1"/>
                </a:solidFill>
              </a:rPr>
              <a:t>Big Bend National Park:  A desert park encompassing the largest protected area of the </a:t>
            </a:r>
            <a:r>
              <a:rPr lang="en-US" sz="1400" b="1" dirty="0" err="1">
                <a:solidFill>
                  <a:schemeClr val="bg1"/>
                </a:solidFill>
              </a:rPr>
              <a:t>Chihuahuan</a:t>
            </a:r>
            <a:r>
              <a:rPr lang="en-US" sz="1400" b="1" dirty="0">
                <a:solidFill>
                  <a:schemeClr val="bg1"/>
                </a:solidFill>
              </a:rPr>
              <a:t> Desert.  It is the only park in the United States that contains a complete mountain range – the </a:t>
            </a:r>
            <a:r>
              <a:rPr lang="en-US" sz="1400" b="1" dirty="0" err="1">
                <a:solidFill>
                  <a:schemeClr val="bg1"/>
                </a:solidFill>
              </a:rPr>
              <a:t>Chisos</a:t>
            </a:r>
            <a:r>
              <a:rPr lang="en-US" sz="1400" b="1" dirty="0">
                <a:solidFill>
                  <a:schemeClr val="bg1"/>
                </a:solidFill>
              </a:rPr>
              <a:t>.</a:t>
            </a:r>
            <a:r>
              <a:rPr lang="en-US" sz="1400" dirty="0">
                <a:solidFill>
                  <a:schemeClr val="bg1"/>
                </a:solidFill>
              </a:rPr>
              <a:t>  </a:t>
            </a:r>
          </a:p>
        </p:txBody>
      </p:sp>
      <p:sp>
        <p:nvSpPr>
          <p:cNvPr id="5" name="Content Placeholder 4">
            <a:extLst>
              <a:ext uri="{FF2B5EF4-FFF2-40B4-BE49-F238E27FC236}">
                <a16:creationId xmlns:a16="http://schemas.microsoft.com/office/drawing/2014/main" id="{4CA15D11-7568-41C4-B411-DEAEDA4F0FE2}"/>
              </a:ext>
            </a:extLst>
          </p:cNvPr>
          <p:cNvSpPr>
            <a:spLocks noGrp="1"/>
          </p:cNvSpPr>
          <p:nvPr>
            <p:ph idx="1"/>
          </p:nvPr>
        </p:nvSpPr>
        <p:spPr>
          <a:xfrm>
            <a:off x="698372" y="2593410"/>
            <a:ext cx="4377690" cy="3740785"/>
          </a:xfrm>
        </p:spPr>
        <p:txBody>
          <a:bodyPr/>
          <a:lstStyle/>
          <a:p>
            <a:r>
              <a:rPr lang="en-US" dirty="0"/>
              <a:t>254 counties</a:t>
            </a:r>
          </a:p>
          <a:p>
            <a:r>
              <a:rPr lang="en-US" b="0" i="0" dirty="0">
                <a:effectLst/>
                <a:latin typeface="Arial" panose="020B0604020202020204" pitchFamily="34" charset="0"/>
              </a:rPr>
              <a:t>268,596 square miles</a:t>
            </a:r>
            <a:endParaRPr lang="en-US" dirty="0"/>
          </a:p>
          <a:p>
            <a:r>
              <a:rPr lang="en-US" dirty="0"/>
              <a:t>801 miles long </a:t>
            </a:r>
          </a:p>
          <a:p>
            <a:r>
              <a:rPr lang="en-US" dirty="0"/>
              <a:t>773 miles wide</a:t>
            </a:r>
          </a:p>
        </p:txBody>
      </p:sp>
    </p:spTree>
    <p:extLst>
      <p:ext uri="{BB962C8B-B14F-4D97-AF65-F5344CB8AC3E}">
        <p14:creationId xmlns:p14="http://schemas.microsoft.com/office/powerpoint/2010/main" val="73832752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9344-68E5-4AE1-8F0F-76CDD5188E2E}"/>
              </a:ext>
            </a:extLst>
          </p:cNvPr>
          <p:cNvSpPr>
            <a:spLocks noGrp="1"/>
          </p:cNvSpPr>
          <p:nvPr>
            <p:ph type="title"/>
          </p:nvPr>
        </p:nvSpPr>
        <p:spPr>
          <a:xfrm>
            <a:off x="781464" y="383842"/>
            <a:ext cx="5314536" cy="1325563"/>
          </a:xfrm>
        </p:spPr>
        <p:txBody>
          <a:bodyPr>
            <a:normAutofit fontScale="90000"/>
          </a:bodyPr>
          <a:lstStyle/>
          <a:p>
            <a:r>
              <a:rPr lang="en-US" sz="5400" b="1" dirty="0"/>
              <a:t>Department of State Health Services  Realignment</a:t>
            </a:r>
          </a:p>
        </p:txBody>
      </p:sp>
      <p:sp>
        <p:nvSpPr>
          <p:cNvPr id="4103" name="Freeform: Shape 410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A statue of a person riding a horse with a flag&#10;&#10;Description automatically generated with medium confidence">
            <a:extLst>
              <a:ext uri="{FF2B5EF4-FFF2-40B4-BE49-F238E27FC236}">
                <a16:creationId xmlns:a16="http://schemas.microsoft.com/office/drawing/2014/main" id="{983C7E8E-388F-41B0-B626-3542F80360B8}"/>
              </a:ext>
            </a:extLst>
          </p:cNvPr>
          <p:cNvPicPr>
            <a:picLocks noChangeAspect="1" noChangeArrowheads="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913" r="13913"/>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E2327E-3BD3-41F0-8DDD-5238C7F0192D}"/>
              </a:ext>
            </a:extLst>
          </p:cNvPr>
          <p:cNvSpPr txBox="1"/>
          <p:nvPr/>
        </p:nvSpPr>
        <p:spPr>
          <a:xfrm>
            <a:off x="3501189" y="5935651"/>
            <a:ext cx="8607684" cy="738664"/>
          </a:xfrm>
          <a:prstGeom prst="rect">
            <a:avLst/>
          </a:prstGeom>
          <a:noFill/>
        </p:spPr>
        <p:txBody>
          <a:bodyPr wrap="square" rtlCol="0">
            <a:spAutoFit/>
          </a:bodyPr>
          <a:lstStyle/>
          <a:p>
            <a:r>
              <a:rPr lang="en-US" sz="1400" b="1" dirty="0"/>
              <a:t>Texas Rangers:  </a:t>
            </a:r>
            <a:r>
              <a:rPr lang="en-US" sz="1400" dirty="0"/>
              <a:t>Set up by Stephen F. Austin to protect colonists who settled in the Texas Region in the 1800’s.  The Texas Rangers are still in operation today, conducting major violent crime, public corruption, cold case and officer involved shooting investigations.  The also oversee the border security and tactical and crisis negotiation programs.</a:t>
            </a:r>
          </a:p>
        </p:txBody>
      </p:sp>
      <p:sp>
        <p:nvSpPr>
          <p:cNvPr id="4" name="TextBox 3">
            <a:extLst>
              <a:ext uri="{FF2B5EF4-FFF2-40B4-BE49-F238E27FC236}">
                <a16:creationId xmlns:a16="http://schemas.microsoft.com/office/drawing/2014/main" id="{02528EB0-C940-4409-81BF-203D382D50A1}"/>
              </a:ext>
            </a:extLst>
          </p:cNvPr>
          <p:cNvSpPr txBox="1"/>
          <p:nvPr/>
        </p:nvSpPr>
        <p:spPr>
          <a:xfrm>
            <a:off x="8709070" y="5216410"/>
            <a:ext cx="5441859" cy="230832"/>
          </a:xfrm>
          <a:prstGeom prst="rect">
            <a:avLst/>
          </a:prstGeom>
          <a:noFill/>
        </p:spPr>
        <p:txBody>
          <a:bodyPr wrap="square" rtlCol="0">
            <a:spAutoFit/>
          </a:bodyPr>
          <a:lstStyle/>
          <a:p>
            <a:r>
              <a:rPr lang="en-US" sz="900" dirty="0">
                <a:hlinkClick r:id="rId3" tooltip="https://lb.wikipedia.org/wiki/Fichier:Texas_Rangers_Museum.jpg"/>
              </a:rPr>
              <a:t>This Photo</a:t>
            </a:r>
            <a:r>
              <a:rPr lang="en-US" sz="900" dirty="0"/>
              <a:t> by Unknown Author is licensed under </a:t>
            </a:r>
            <a:r>
              <a:rPr lang="en-US" sz="900" dirty="0">
                <a:hlinkClick r:id="rId4" tooltip="https://creativecommons.org/licenses/by-sa/3.0/"/>
              </a:rPr>
              <a:t>CC BY-SA</a:t>
            </a:r>
            <a:endParaRPr lang="en-US" sz="900" dirty="0"/>
          </a:p>
        </p:txBody>
      </p:sp>
      <p:graphicFrame>
        <p:nvGraphicFramePr>
          <p:cNvPr id="4111" name="Content Placeholder 2">
            <a:extLst>
              <a:ext uri="{FF2B5EF4-FFF2-40B4-BE49-F238E27FC236}">
                <a16:creationId xmlns:a16="http://schemas.microsoft.com/office/drawing/2014/main" id="{4BD1AE90-CB17-E1FA-6FE5-B21EA7C5AFB1}"/>
              </a:ext>
            </a:extLst>
          </p:cNvPr>
          <p:cNvGraphicFramePr/>
          <p:nvPr>
            <p:extLst>
              <p:ext uri="{D42A27DB-BD31-4B8C-83A1-F6EECF244321}">
                <p14:modId xmlns:p14="http://schemas.microsoft.com/office/powerpoint/2010/main" val="1631034651"/>
              </p:ext>
            </p:extLst>
          </p:nvPr>
        </p:nvGraphicFramePr>
        <p:xfrm>
          <a:off x="761999" y="2263140"/>
          <a:ext cx="5733263" cy="38574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977435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3187</TotalTime>
  <Words>2004</Words>
  <Application>Microsoft Office PowerPoint</Application>
  <PresentationFormat>Widescreen</PresentationFormat>
  <Paragraphs>320</Paragraphs>
  <Slides>22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Algerian</vt:lpstr>
      <vt:lpstr>Arial</vt:lpstr>
      <vt:lpstr>Calibri</vt:lpstr>
      <vt:lpstr>Calibri Light</vt:lpstr>
      <vt:lpstr>ff-meta-web-pro</vt:lpstr>
      <vt:lpstr>Roboto</vt:lpstr>
      <vt:lpstr>Verdana</vt:lpstr>
      <vt:lpstr>Office Theme</vt:lpstr>
      <vt:lpstr>Welcome to Texas!</vt:lpstr>
      <vt:lpstr>Radiation Control    Across Texas</vt:lpstr>
      <vt:lpstr>Texas Commission on Environmental Quality </vt:lpstr>
      <vt:lpstr>TCEQ Radioactive Materials Section</vt:lpstr>
      <vt:lpstr>TCEQ Radioactive Materials Compliance Program - Critical Infrastructure Division </vt:lpstr>
      <vt:lpstr>TCEQ Resident Inspectors </vt:lpstr>
      <vt:lpstr>Texas Railroad Commission</vt:lpstr>
      <vt:lpstr>A Big Neighborhood</vt:lpstr>
      <vt:lpstr>Department of State Health Services  Realignment</vt:lpstr>
      <vt:lpstr>DSHS Diverse Program of 120 Staff Members</vt:lpstr>
      <vt:lpstr>DSHS Inspectors  Across Texas</vt:lpstr>
      <vt:lpstr>DSHS Workload</vt:lpstr>
      <vt:lpstr>Industrial Radiographer Certification Program</vt:lpstr>
      <vt:lpstr>Compliance Actions</vt:lpstr>
      <vt:lpstr>Compliance Actions – Industrial Radiography</vt:lpstr>
      <vt:lpstr>Emergency Response</vt:lpstr>
      <vt:lpstr>COVID Response</vt:lpstr>
      <vt:lpstr>COVID Adjustments</vt:lpstr>
      <vt:lpstr>COVID Adjustments</vt:lpstr>
      <vt:lpstr>COVID Lessons</vt:lpstr>
      <vt:lpstr>Cobalt Magnet ‘22</vt:lpstr>
      <vt:lpstr>Enjoy your stay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Cardwell,Carley (DSHS)</dc:creator>
  <cp:lastModifiedBy>Bruedigan,Lisa (DSHS)</cp:lastModifiedBy>
  <cp:revision>101</cp:revision>
  <dcterms:created xsi:type="dcterms:W3CDTF">2022-07-11T20:40:29Z</dcterms:created>
  <dcterms:modified xsi:type="dcterms:W3CDTF">2022-08-10T17:43:29Z</dcterms:modified>
</cp:coreProperties>
</file>