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85" r:id="rId5"/>
    <p:sldId id="290" r:id="rId6"/>
    <p:sldId id="297" r:id="rId7"/>
    <p:sldId id="291" r:id="rId8"/>
    <p:sldId id="292" r:id="rId9"/>
    <p:sldId id="294" r:id="rId10"/>
    <p:sldId id="295" r:id="rId11"/>
    <p:sldId id="296" r:id="rId12"/>
  </p:sldIdLst>
  <p:sldSz cx="9144000" cy="6858000" type="screen4x3"/>
  <p:notesSz cx="6858000" cy="9293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3792" autoAdjust="0"/>
  </p:normalViewPr>
  <p:slideViewPr>
    <p:cSldViewPr>
      <p:cViewPr varScale="1">
        <p:scale>
          <a:sx n="67" d="100"/>
          <a:sy n="67" d="100"/>
        </p:scale>
        <p:origin x="404" y="44"/>
      </p:cViewPr>
      <p:guideLst>
        <p:guide orient="horz" pos="2160"/>
        <p:guide pos="2880"/>
      </p:guideLst>
    </p:cSldViewPr>
  </p:slideViewPr>
  <p:notesTextViewPr>
    <p:cViewPr>
      <p:scale>
        <a:sx n="1" d="1"/>
        <a:sy n="1" d="1"/>
      </p:scale>
      <p:origin x="0" y="0"/>
    </p:cViewPr>
  </p:notesTextViewPr>
  <p:notesViewPr>
    <p:cSldViewPr>
      <p:cViewPr varScale="1">
        <p:scale>
          <a:sx n="43" d="100"/>
          <a:sy n="43" d="100"/>
        </p:scale>
        <p:origin x="254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1" Type="http://schemas.openxmlformats.org/officeDocument/2006/relationships/hyperlink" Target="https://nmmss2022.linksolutions.com/"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s://nmmss2022.linksolutions.com/"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654E10-6B49-4704-9A08-DAE85CD608EC}" type="doc">
      <dgm:prSet loTypeId="urn:microsoft.com/office/officeart/2005/8/layout/pyramid2" loCatId="list" qsTypeId="urn:microsoft.com/office/officeart/2005/8/quickstyle/simple1" qsCatId="simple" csTypeId="urn:microsoft.com/office/officeart/2005/8/colors/accent1_2" csCatId="accent1"/>
      <dgm:spPr/>
      <dgm:t>
        <a:bodyPr/>
        <a:lstStyle/>
        <a:p>
          <a:endParaRPr lang="en-US"/>
        </a:p>
      </dgm:t>
    </dgm:pt>
    <dgm:pt modelId="{A3DBBCFD-48B3-42B3-B36E-B766A478F485}">
      <dgm:prSet custT="1"/>
      <dgm:spPr/>
      <dgm:t>
        <a:bodyPr/>
        <a:lstStyle/>
        <a:p>
          <a:r>
            <a:rPr lang="en-US" sz="2000" dirty="0">
              <a:latin typeface="Arial Narrow" panose="020B0606020202030204" pitchFamily="34" charset="0"/>
            </a:rPr>
            <a:t>Sept 27th-29th </a:t>
          </a:r>
        </a:p>
      </dgm:t>
    </dgm:pt>
    <dgm:pt modelId="{EAD271C1-B1E6-42CB-B652-5EB9FF5CE2E2}" type="parTrans" cxnId="{AE0B995D-E7B4-44C1-BB4A-16DE80D11F64}">
      <dgm:prSet/>
      <dgm:spPr/>
      <dgm:t>
        <a:bodyPr/>
        <a:lstStyle/>
        <a:p>
          <a:endParaRPr lang="en-US"/>
        </a:p>
      </dgm:t>
    </dgm:pt>
    <dgm:pt modelId="{06A07F37-A41E-439B-900A-A3F614D1F85B}" type="sibTrans" cxnId="{AE0B995D-E7B4-44C1-BB4A-16DE80D11F64}">
      <dgm:prSet/>
      <dgm:spPr/>
      <dgm:t>
        <a:bodyPr/>
        <a:lstStyle/>
        <a:p>
          <a:endParaRPr lang="en-US"/>
        </a:p>
      </dgm:t>
    </dgm:pt>
    <dgm:pt modelId="{DCFA311A-BC71-4D6D-83D3-C4556A8B1C26}">
      <dgm:prSet custT="1"/>
      <dgm:spPr/>
      <dgm:t>
        <a:bodyPr/>
        <a:lstStyle/>
        <a:p>
          <a:r>
            <a:rPr lang="en-US" sz="2000" dirty="0">
              <a:latin typeface="Arial Narrow" panose="020B0606020202030204" pitchFamily="34" charset="0"/>
            </a:rPr>
            <a:t>No cost, virtual event</a:t>
          </a:r>
        </a:p>
      </dgm:t>
    </dgm:pt>
    <dgm:pt modelId="{329DEF58-C8AE-4B96-90FA-00A2E64BD2CF}" type="parTrans" cxnId="{191471B2-08EB-42A0-8D21-F3E8A44CA399}">
      <dgm:prSet/>
      <dgm:spPr/>
      <dgm:t>
        <a:bodyPr/>
        <a:lstStyle/>
        <a:p>
          <a:endParaRPr lang="en-US"/>
        </a:p>
      </dgm:t>
    </dgm:pt>
    <dgm:pt modelId="{B5D05615-730C-4AD1-99F0-41929729E136}" type="sibTrans" cxnId="{191471B2-08EB-42A0-8D21-F3E8A44CA399}">
      <dgm:prSet/>
      <dgm:spPr/>
      <dgm:t>
        <a:bodyPr/>
        <a:lstStyle/>
        <a:p>
          <a:endParaRPr lang="en-US"/>
        </a:p>
      </dgm:t>
    </dgm:pt>
    <dgm:pt modelId="{8A7AEE04-5CD1-4B53-B5D6-F9EEB309F777}">
      <dgm:prSet custT="1"/>
      <dgm:spPr/>
      <dgm:t>
        <a:bodyPr/>
        <a:lstStyle/>
        <a:p>
          <a:r>
            <a:rPr lang="en-US" sz="2000" dirty="0">
              <a:latin typeface="Arial Narrow" panose="020B0606020202030204" pitchFamily="34" charset="0"/>
            </a:rPr>
            <a:t>Register at </a:t>
          </a:r>
          <a:r>
            <a:rPr lang="en-US" sz="1400" dirty="0">
              <a:latin typeface="Arial Narrow" panose="020B0606020202030204" pitchFamily="34" charset="0"/>
              <a:hlinkClick xmlns:r="http://schemas.openxmlformats.org/officeDocument/2006/relationships" r:id="rId1"/>
            </a:rPr>
            <a:t>https://nmmss2022.linksolutions.com/</a:t>
          </a:r>
          <a:endParaRPr lang="en-US" sz="1400" dirty="0">
            <a:latin typeface="Arial Narrow" panose="020B0606020202030204" pitchFamily="34" charset="0"/>
          </a:endParaRPr>
        </a:p>
      </dgm:t>
    </dgm:pt>
    <dgm:pt modelId="{CC075A60-B67B-460F-BC14-F74D85E9D80D}" type="parTrans" cxnId="{8E40BC23-A410-4033-940D-8FD834B7B8D6}">
      <dgm:prSet/>
      <dgm:spPr/>
      <dgm:t>
        <a:bodyPr/>
        <a:lstStyle/>
        <a:p>
          <a:endParaRPr lang="en-US"/>
        </a:p>
      </dgm:t>
    </dgm:pt>
    <dgm:pt modelId="{E8F0E446-D40A-4285-9EA1-39A76334A369}" type="sibTrans" cxnId="{8E40BC23-A410-4033-940D-8FD834B7B8D6}">
      <dgm:prSet/>
      <dgm:spPr/>
      <dgm:t>
        <a:bodyPr/>
        <a:lstStyle/>
        <a:p>
          <a:endParaRPr lang="en-US"/>
        </a:p>
      </dgm:t>
    </dgm:pt>
    <dgm:pt modelId="{AE8E4B6E-F727-4C4E-9E61-E32A0301B03E}">
      <dgm:prSet custT="1"/>
      <dgm:spPr/>
      <dgm:t>
        <a:bodyPr/>
        <a:lstStyle/>
        <a:p>
          <a:r>
            <a:rPr lang="en-US" sz="2000" dirty="0">
              <a:latin typeface="Arial Narrow" panose="020B0606020202030204" pitchFamily="34" charset="0"/>
            </a:rPr>
            <a:t>In-person training planned for May 2023</a:t>
          </a:r>
        </a:p>
      </dgm:t>
    </dgm:pt>
    <dgm:pt modelId="{66FC2B28-28EA-4F1F-BA27-B6831F994004}" type="parTrans" cxnId="{94B0C005-7793-43A8-BCD0-120B80DCE931}">
      <dgm:prSet/>
      <dgm:spPr/>
      <dgm:t>
        <a:bodyPr/>
        <a:lstStyle/>
        <a:p>
          <a:endParaRPr lang="en-US"/>
        </a:p>
      </dgm:t>
    </dgm:pt>
    <dgm:pt modelId="{DAC861C7-8996-4BCF-B630-2772E96EBBDF}" type="sibTrans" cxnId="{94B0C005-7793-43A8-BCD0-120B80DCE931}">
      <dgm:prSet/>
      <dgm:spPr/>
      <dgm:t>
        <a:bodyPr/>
        <a:lstStyle/>
        <a:p>
          <a:endParaRPr lang="en-US"/>
        </a:p>
      </dgm:t>
    </dgm:pt>
    <dgm:pt modelId="{43C95AE3-1036-4B6F-8739-D421B4401786}" type="pres">
      <dgm:prSet presAssocID="{47654E10-6B49-4704-9A08-DAE85CD608EC}" presName="compositeShape" presStyleCnt="0">
        <dgm:presLayoutVars>
          <dgm:dir/>
          <dgm:resizeHandles/>
        </dgm:presLayoutVars>
      </dgm:prSet>
      <dgm:spPr/>
    </dgm:pt>
    <dgm:pt modelId="{048AD8AA-6602-4338-BCCE-3E5A783757A4}" type="pres">
      <dgm:prSet presAssocID="{47654E10-6B49-4704-9A08-DAE85CD608EC}" presName="pyramid" presStyleLbl="node1" presStyleIdx="0" presStyleCnt="1"/>
      <dgm:spPr/>
    </dgm:pt>
    <dgm:pt modelId="{0F75F1FE-0CC7-42D7-B0F8-101DBB9FD408}" type="pres">
      <dgm:prSet presAssocID="{47654E10-6B49-4704-9A08-DAE85CD608EC}" presName="theList" presStyleCnt="0"/>
      <dgm:spPr/>
    </dgm:pt>
    <dgm:pt modelId="{D4A8F137-B7E1-4590-95FD-F122D4032EB0}" type="pres">
      <dgm:prSet presAssocID="{A3DBBCFD-48B3-42B3-B36E-B766A478F485}" presName="aNode" presStyleLbl="fgAcc1" presStyleIdx="0" presStyleCnt="4">
        <dgm:presLayoutVars>
          <dgm:bulletEnabled val="1"/>
        </dgm:presLayoutVars>
      </dgm:prSet>
      <dgm:spPr/>
    </dgm:pt>
    <dgm:pt modelId="{29278584-1743-403B-9E12-6642256D9313}" type="pres">
      <dgm:prSet presAssocID="{A3DBBCFD-48B3-42B3-B36E-B766A478F485}" presName="aSpace" presStyleCnt="0"/>
      <dgm:spPr/>
    </dgm:pt>
    <dgm:pt modelId="{1ACA49D6-2C3F-4D02-BC6D-1DCB3F5F3C63}" type="pres">
      <dgm:prSet presAssocID="{DCFA311A-BC71-4D6D-83D3-C4556A8B1C26}" presName="aNode" presStyleLbl="fgAcc1" presStyleIdx="1" presStyleCnt="4">
        <dgm:presLayoutVars>
          <dgm:bulletEnabled val="1"/>
        </dgm:presLayoutVars>
      </dgm:prSet>
      <dgm:spPr/>
    </dgm:pt>
    <dgm:pt modelId="{E61C11B9-8ECA-4046-8869-AABE7D145C8A}" type="pres">
      <dgm:prSet presAssocID="{DCFA311A-BC71-4D6D-83D3-C4556A8B1C26}" presName="aSpace" presStyleCnt="0"/>
      <dgm:spPr/>
    </dgm:pt>
    <dgm:pt modelId="{8FC3A082-F07F-4AC1-B666-7BB51E90687D}" type="pres">
      <dgm:prSet presAssocID="{8A7AEE04-5CD1-4B53-B5D6-F9EEB309F777}" presName="aNode" presStyleLbl="fgAcc1" presStyleIdx="2" presStyleCnt="4">
        <dgm:presLayoutVars>
          <dgm:bulletEnabled val="1"/>
        </dgm:presLayoutVars>
      </dgm:prSet>
      <dgm:spPr/>
    </dgm:pt>
    <dgm:pt modelId="{24BBE1A3-57FD-4D85-8653-9696A644EFE5}" type="pres">
      <dgm:prSet presAssocID="{8A7AEE04-5CD1-4B53-B5D6-F9EEB309F777}" presName="aSpace" presStyleCnt="0"/>
      <dgm:spPr/>
    </dgm:pt>
    <dgm:pt modelId="{AF39B105-D5FF-42C4-B775-ED8BCF64D06E}" type="pres">
      <dgm:prSet presAssocID="{AE8E4B6E-F727-4C4E-9E61-E32A0301B03E}" presName="aNode" presStyleLbl="fgAcc1" presStyleIdx="3" presStyleCnt="4">
        <dgm:presLayoutVars>
          <dgm:bulletEnabled val="1"/>
        </dgm:presLayoutVars>
      </dgm:prSet>
      <dgm:spPr/>
    </dgm:pt>
    <dgm:pt modelId="{907F6513-036C-446B-854A-B47EB6980EDF}" type="pres">
      <dgm:prSet presAssocID="{AE8E4B6E-F727-4C4E-9E61-E32A0301B03E}" presName="aSpace" presStyleCnt="0"/>
      <dgm:spPr/>
    </dgm:pt>
  </dgm:ptLst>
  <dgm:cxnLst>
    <dgm:cxn modelId="{94B0C005-7793-43A8-BCD0-120B80DCE931}" srcId="{47654E10-6B49-4704-9A08-DAE85CD608EC}" destId="{AE8E4B6E-F727-4C4E-9E61-E32A0301B03E}" srcOrd="3" destOrd="0" parTransId="{66FC2B28-28EA-4F1F-BA27-B6831F994004}" sibTransId="{DAC861C7-8996-4BCF-B630-2772E96EBBDF}"/>
    <dgm:cxn modelId="{8B54C11D-8E10-47FC-99FB-3DEDF8C5BF56}" type="presOf" srcId="{AE8E4B6E-F727-4C4E-9E61-E32A0301B03E}" destId="{AF39B105-D5FF-42C4-B775-ED8BCF64D06E}" srcOrd="0" destOrd="0" presId="urn:microsoft.com/office/officeart/2005/8/layout/pyramid2"/>
    <dgm:cxn modelId="{8E40BC23-A410-4033-940D-8FD834B7B8D6}" srcId="{47654E10-6B49-4704-9A08-DAE85CD608EC}" destId="{8A7AEE04-5CD1-4B53-B5D6-F9EEB309F777}" srcOrd="2" destOrd="0" parTransId="{CC075A60-B67B-460F-BC14-F74D85E9D80D}" sibTransId="{E8F0E446-D40A-4285-9EA1-39A76334A369}"/>
    <dgm:cxn modelId="{3367963C-2EA1-4346-911A-2775556963D1}" type="presOf" srcId="{47654E10-6B49-4704-9A08-DAE85CD608EC}" destId="{43C95AE3-1036-4B6F-8739-D421B4401786}" srcOrd="0" destOrd="0" presId="urn:microsoft.com/office/officeart/2005/8/layout/pyramid2"/>
    <dgm:cxn modelId="{AE0B995D-E7B4-44C1-BB4A-16DE80D11F64}" srcId="{47654E10-6B49-4704-9A08-DAE85CD608EC}" destId="{A3DBBCFD-48B3-42B3-B36E-B766A478F485}" srcOrd="0" destOrd="0" parTransId="{EAD271C1-B1E6-42CB-B652-5EB9FF5CE2E2}" sibTransId="{06A07F37-A41E-439B-900A-A3F614D1F85B}"/>
    <dgm:cxn modelId="{191471B2-08EB-42A0-8D21-F3E8A44CA399}" srcId="{47654E10-6B49-4704-9A08-DAE85CD608EC}" destId="{DCFA311A-BC71-4D6D-83D3-C4556A8B1C26}" srcOrd="1" destOrd="0" parTransId="{329DEF58-C8AE-4B96-90FA-00A2E64BD2CF}" sibTransId="{B5D05615-730C-4AD1-99F0-41929729E136}"/>
    <dgm:cxn modelId="{155B1FD7-8157-430F-9E78-9C11044BA201}" type="presOf" srcId="{DCFA311A-BC71-4D6D-83D3-C4556A8B1C26}" destId="{1ACA49D6-2C3F-4D02-BC6D-1DCB3F5F3C63}" srcOrd="0" destOrd="0" presId="urn:microsoft.com/office/officeart/2005/8/layout/pyramid2"/>
    <dgm:cxn modelId="{F637FDE0-0E7E-4011-B159-A14F856E51F0}" type="presOf" srcId="{A3DBBCFD-48B3-42B3-B36E-B766A478F485}" destId="{D4A8F137-B7E1-4590-95FD-F122D4032EB0}" srcOrd="0" destOrd="0" presId="urn:microsoft.com/office/officeart/2005/8/layout/pyramid2"/>
    <dgm:cxn modelId="{2BBDEEEA-8D85-4AA7-AC0F-1EC913A742C3}" type="presOf" srcId="{8A7AEE04-5CD1-4B53-B5D6-F9EEB309F777}" destId="{8FC3A082-F07F-4AC1-B666-7BB51E90687D}" srcOrd="0" destOrd="0" presId="urn:microsoft.com/office/officeart/2005/8/layout/pyramid2"/>
    <dgm:cxn modelId="{2DBC8427-A2BA-4550-9FBA-9F76AC678273}" type="presParOf" srcId="{43C95AE3-1036-4B6F-8739-D421B4401786}" destId="{048AD8AA-6602-4338-BCCE-3E5A783757A4}" srcOrd="0" destOrd="0" presId="urn:microsoft.com/office/officeart/2005/8/layout/pyramid2"/>
    <dgm:cxn modelId="{32663B6B-6227-40E3-BC30-E31BCA420EC8}" type="presParOf" srcId="{43C95AE3-1036-4B6F-8739-D421B4401786}" destId="{0F75F1FE-0CC7-42D7-B0F8-101DBB9FD408}" srcOrd="1" destOrd="0" presId="urn:microsoft.com/office/officeart/2005/8/layout/pyramid2"/>
    <dgm:cxn modelId="{B7777E9C-F96A-478B-AF97-2D11FD74E6C8}" type="presParOf" srcId="{0F75F1FE-0CC7-42D7-B0F8-101DBB9FD408}" destId="{D4A8F137-B7E1-4590-95FD-F122D4032EB0}" srcOrd="0" destOrd="0" presId="urn:microsoft.com/office/officeart/2005/8/layout/pyramid2"/>
    <dgm:cxn modelId="{CB73B870-5BB5-4D88-B4A4-683133056E32}" type="presParOf" srcId="{0F75F1FE-0CC7-42D7-B0F8-101DBB9FD408}" destId="{29278584-1743-403B-9E12-6642256D9313}" srcOrd="1" destOrd="0" presId="urn:microsoft.com/office/officeart/2005/8/layout/pyramid2"/>
    <dgm:cxn modelId="{F38FDE13-22D5-462E-BCB1-53B44F987D60}" type="presParOf" srcId="{0F75F1FE-0CC7-42D7-B0F8-101DBB9FD408}" destId="{1ACA49D6-2C3F-4D02-BC6D-1DCB3F5F3C63}" srcOrd="2" destOrd="0" presId="urn:microsoft.com/office/officeart/2005/8/layout/pyramid2"/>
    <dgm:cxn modelId="{3C2D6798-5CA7-4595-BBC0-51AE8E35255A}" type="presParOf" srcId="{0F75F1FE-0CC7-42D7-B0F8-101DBB9FD408}" destId="{E61C11B9-8ECA-4046-8869-AABE7D145C8A}" srcOrd="3" destOrd="0" presId="urn:microsoft.com/office/officeart/2005/8/layout/pyramid2"/>
    <dgm:cxn modelId="{04426EBA-D6B4-439F-A107-6C4F5BC65E5A}" type="presParOf" srcId="{0F75F1FE-0CC7-42D7-B0F8-101DBB9FD408}" destId="{8FC3A082-F07F-4AC1-B666-7BB51E90687D}" srcOrd="4" destOrd="0" presId="urn:microsoft.com/office/officeart/2005/8/layout/pyramid2"/>
    <dgm:cxn modelId="{C150EC0B-B972-4E36-A2AE-8EF5E7123325}" type="presParOf" srcId="{0F75F1FE-0CC7-42D7-B0F8-101DBB9FD408}" destId="{24BBE1A3-57FD-4D85-8653-9696A644EFE5}" srcOrd="5" destOrd="0" presId="urn:microsoft.com/office/officeart/2005/8/layout/pyramid2"/>
    <dgm:cxn modelId="{1425392A-547E-42BA-B4A3-6C50D445CABC}" type="presParOf" srcId="{0F75F1FE-0CC7-42D7-B0F8-101DBB9FD408}" destId="{AF39B105-D5FF-42C4-B775-ED8BCF64D06E}" srcOrd="6" destOrd="0" presId="urn:microsoft.com/office/officeart/2005/8/layout/pyramid2"/>
    <dgm:cxn modelId="{5819534D-FE33-4EA9-BDB1-1D3545606624}" type="presParOf" srcId="{0F75F1FE-0CC7-42D7-B0F8-101DBB9FD408}" destId="{907F6513-036C-446B-854A-B47EB6980EDF}" srcOrd="7" destOrd="0" presId="urn:microsoft.com/office/officeart/2005/8/layout/pyramid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8AD8AA-6602-4338-BCCE-3E5A783757A4}">
      <dsp:nvSpPr>
        <dsp:cNvPr id="0" name=""/>
        <dsp:cNvSpPr/>
      </dsp:nvSpPr>
      <dsp:spPr>
        <a:xfrm>
          <a:off x="1512371" y="0"/>
          <a:ext cx="4525963" cy="4525963"/>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A8F137-B7E1-4590-95FD-F122D4032EB0}">
      <dsp:nvSpPr>
        <dsp:cNvPr id="0" name=""/>
        <dsp:cNvSpPr/>
      </dsp:nvSpPr>
      <dsp:spPr>
        <a:xfrm>
          <a:off x="3775352" y="453038"/>
          <a:ext cx="2941875" cy="80441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Narrow" panose="020B0606020202030204" pitchFamily="34" charset="0"/>
            </a:rPr>
            <a:t>Sept 27th-29th </a:t>
          </a:r>
        </a:p>
      </dsp:txBody>
      <dsp:txXfrm>
        <a:off x="3814620" y="492306"/>
        <a:ext cx="2863339" cy="725883"/>
      </dsp:txXfrm>
    </dsp:sp>
    <dsp:sp modelId="{1ACA49D6-2C3F-4D02-BC6D-1DCB3F5F3C63}">
      <dsp:nvSpPr>
        <dsp:cNvPr id="0" name=""/>
        <dsp:cNvSpPr/>
      </dsp:nvSpPr>
      <dsp:spPr>
        <a:xfrm>
          <a:off x="3775352" y="1358009"/>
          <a:ext cx="2941875" cy="80441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Narrow" panose="020B0606020202030204" pitchFamily="34" charset="0"/>
            </a:rPr>
            <a:t>No cost, virtual event</a:t>
          </a:r>
        </a:p>
      </dsp:txBody>
      <dsp:txXfrm>
        <a:off x="3814620" y="1397277"/>
        <a:ext cx="2863339" cy="725883"/>
      </dsp:txXfrm>
    </dsp:sp>
    <dsp:sp modelId="{8FC3A082-F07F-4AC1-B666-7BB51E90687D}">
      <dsp:nvSpPr>
        <dsp:cNvPr id="0" name=""/>
        <dsp:cNvSpPr/>
      </dsp:nvSpPr>
      <dsp:spPr>
        <a:xfrm>
          <a:off x="3775352" y="2262981"/>
          <a:ext cx="2941875" cy="80441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Narrow" panose="020B0606020202030204" pitchFamily="34" charset="0"/>
            </a:rPr>
            <a:t>Register at </a:t>
          </a:r>
          <a:r>
            <a:rPr lang="en-US" sz="1400" kern="1200" dirty="0">
              <a:latin typeface="Arial Narrow" panose="020B0606020202030204" pitchFamily="34" charset="0"/>
              <a:hlinkClick xmlns:r="http://schemas.openxmlformats.org/officeDocument/2006/relationships" r:id="rId1"/>
            </a:rPr>
            <a:t>https://nmmss2022.linksolutions.com/</a:t>
          </a:r>
          <a:endParaRPr lang="en-US" sz="1400" kern="1200" dirty="0">
            <a:latin typeface="Arial Narrow" panose="020B0606020202030204" pitchFamily="34" charset="0"/>
          </a:endParaRPr>
        </a:p>
      </dsp:txBody>
      <dsp:txXfrm>
        <a:off x="3814620" y="2302249"/>
        <a:ext cx="2863339" cy="725883"/>
      </dsp:txXfrm>
    </dsp:sp>
    <dsp:sp modelId="{AF39B105-D5FF-42C4-B775-ED8BCF64D06E}">
      <dsp:nvSpPr>
        <dsp:cNvPr id="0" name=""/>
        <dsp:cNvSpPr/>
      </dsp:nvSpPr>
      <dsp:spPr>
        <a:xfrm>
          <a:off x="3775352" y="3167953"/>
          <a:ext cx="2941875" cy="80441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Narrow" panose="020B0606020202030204" pitchFamily="34" charset="0"/>
            </a:rPr>
            <a:t>In-person training planned for May 2023</a:t>
          </a:r>
        </a:p>
      </dsp:txBody>
      <dsp:txXfrm>
        <a:off x="3814620" y="3207221"/>
        <a:ext cx="2863339" cy="725883"/>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275"/>
          </a:xfrm>
          <a:prstGeom prst="rect">
            <a:avLst/>
          </a:prstGeom>
        </p:spPr>
        <p:txBody>
          <a:bodyPr vert="horz" lIns="92282" tIns="46142" rIns="92282" bIns="46142" rtlCol="0"/>
          <a:lstStyle>
            <a:lvl1pPr algn="l">
              <a:defRPr sz="1200"/>
            </a:lvl1pPr>
          </a:lstStyle>
          <a:p>
            <a:endParaRPr lang="en-US"/>
          </a:p>
        </p:txBody>
      </p:sp>
      <p:sp>
        <p:nvSpPr>
          <p:cNvPr id="3" name="Date Placeholder 2"/>
          <p:cNvSpPr>
            <a:spLocks noGrp="1"/>
          </p:cNvSpPr>
          <p:nvPr>
            <p:ph type="dt" idx="1"/>
          </p:nvPr>
        </p:nvSpPr>
        <p:spPr>
          <a:xfrm>
            <a:off x="3884613" y="0"/>
            <a:ext cx="2971800" cy="466275"/>
          </a:xfrm>
          <a:prstGeom prst="rect">
            <a:avLst/>
          </a:prstGeom>
        </p:spPr>
        <p:txBody>
          <a:bodyPr vert="horz" lIns="92282" tIns="46142" rIns="92282" bIns="46142" rtlCol="0"/>
          <a:lstStyle>
            <a:lvl1pPr algn="r">
              <a:defRPr sz="1200"/>
            </a:lvl1pPr>
          </a:lstStyle>
          <a:p>
            <a:fld id="{68FFE1F5-B8EE-482F-84AF-8EFF9AD1B840}" type="datetimeFigureOut">
              <a:rPr lang="en-US" smtClean="0"/>
              <a:t>8/5/2022</a:t>
            </a:fld>
            <a:endParaRPr lang="en-US"/>
          </a:p>
        </p:txBody>
      </p:sp>
      <p:sp>
        <p:nvSpPr>
          <p:cNvPr id="4" name="Slide Image Placeholder 3"/>
          <p:cNvSpPr>
            <a:spLocks noGrp="1" noRot="1" noChangeAspect="1"/>
          </p:cNvSpPr>
          <p:nvPr>
            <p:ph type="sldImg" idx="2"/>
          </p:nvPr>
        </p:nvSpPr>
        <p:spPr>
          <a:xfrm>
            <a:off x="1339850" y="1162050"/>
            <a:ext cx="4178300" cy="3135313"/>
          </a:xfrm>
          <a:prstGeom prst="rect">
            <a:avLst/>
          </a:prstGeom>
          <a:noFill/>
          <a:ln w="12700">
            <a:solidFill>
              <a:prstClr val="black"/>
            </a:solidFill>
          </a:ln>
        </p:spPr>
        <p:txBody>
          <a:bodyPr vert="horz" lIns="92282" tIns="46142" rIns="92282" bIns="46142" rtlCol="0" anchor="ctr"/>
          <a:lstStyle/>
          <a:p>
            <a:endParaRPr lang="en-US"/>
          </a:p>
        </p:txBody>
      </p:sp>
      <p:sp>
        <p:nvSpPr>
          <p:cNvPr id="5" name="Notes Placeholder 4"/>
          <p:cNvSpPr>
            <a:spLocks noGrp="1"/>
          </p:cNvSpPr>
          <p:nvPr>
            <p:ph type="body" sz="quarter" idx="3"/>
          </p:nvPr>
        </p:nvSpPr>
        <p:spPr>
          <a:xfrm>
            <a:off x="685800" y="4472364"/>
            <a:ext cx="5486400" cy="3659208"/>
          </a:xfrm>
          <a:prstGeom prst="rect">
            <a:avLst/>
          </a:prstGeom>
        </p:spPr>
        <p:txBody>
          <a:bodyPr vert="horz" lIns="92282" tIns="46142" rIns="92282" bIns="4614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6951"/>
            <a:ext cx="2971800" cy="466274"/>
          </a:xfrm>
          <a:prstGeom prst="rect">
            <a:avLst/>
          </a:prstGeom>
        </p:spPr>
        <p:txBody>
          <a:bodyPr vert="horz" lIns="92282" tIns="46142" rIns="92282" bIns="46142"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6951"/>
            <a:ext cx="2971800" cy="466274"/>
          </a:xfrm>
          <a:prstGeom prst="rect">
            <a:avLst/>
          </a:prstGeom>
        </p:spPr>
        <p:txBody>
          <a:bodyPr vert="horz" lIns="92282" tIns="46142" rIns="92282" bIns="46142" rtlCol="0" anchor="b"/>
          <a:lstStyle>
            <a:lvl1pPr algn="r">
              <a:defRPr sz="1200"/>
            </a:lvl1pPr>
          </a:lstStyle>
          <a:p>
            <a:fld id="{946C081E-8B86-4984-9504-8AA5ADEE68D2}" type="slidenum">
              <a:rPr lang="en-US" smtClean="0"/>
              <a:t>‹#›</a:t>
            </a:fld>
            <a:endParaRPr lang="en-US"/>
          </a:p>
        </p:txBody>
      </p:sp>
    </p:spTree>
    <p:extLst>
      <p:ext uri="{BB962C8B-B14F-4D97-AF65-F5344CB8AC3E}">
        <p14:creationId xmlns:p14="http://schemas.microsoft.com/office/powerpoint/2010/main" val="2737790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46C081E-8B86-4984-9504-8AA5ADEE68D2}" type="slidenum">
              <a:rPr lang="en-US" smtClean="0"/>
              <a:t>1</a:t>
            </a:fld>
            <a:endParaRPr lang="en-US"/>
          </a:p>
        </p:txBody>
      </p:sp>
    </p:spTree>
    <p:extLst>
      <p:ext uri="{BB962C8B-B14F-4D97-AF65-F5344CB8AC3E}">
        <p14:creationId xmlns:p14="http://schemas.microsoft.com/office/powerpoint/2010/main" val="1884012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073619B-4034-4A2C-8889-0CACF877F48B}" type="datetimeFigureOut">
              <a:rPr lang="en-US" smtClean="0"/>
              <a:t>8/5/2022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07C49B-6361-429E-95C0-8ACFC6C4674B}" type="slidenum">
              <a:rPr lang="en-US" smtClean="0"/>
              <a:t>‹#›</a:t>
            </a:fld>
            <a:endParaRPr lang="en-US"/>
          </a:p>
        </p:txBody>
      </p:sp>
    </p:spTree>
    <p:extLst>
      <p:ext uri="{BB962C8B-B14F-4D97-AF65-F5344CB8AC3E}">
        <p14:creationId xmlns:p14="http://schemas.microsoft.com/office/powerpoint/2010/main" val="617792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73619B-4034-4A2C-8889-0CACF877F48B}" type="datetimeFigureOut">
              <a:rPr lang="en-US" smtClean="0"/>
              <a:t>8/5/2022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07C49B-6361-429E-95C0-8ACFC6C4674B}" type="slidenum">
              <a:rPr lang="en-US" smtClean="0"/>
              <a:t>‹#›</a:t>
            </a:fld>
            <a:endParaRPr lang="en-US"/>
          </a:p>
        </p:txBody>
      </p:sp>
    </p:spTree>
    <p:extLst>
      <p:ext uri="{BB962C8B-B14F-4D97-AF65-F5344CB8AC3E}">
        <p14:creationId xmlns:p14="http://schemas.microsoft.com/office/powerpoint/2010/main" val="3995795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73619B-4034-4A2C-8889-0CACF877F48B}" type="datetimeFigureOut">
              <a:rPr lang="en-US" smtClean="0"/>
              <a:t>8/5/2022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07C49B-6361-429E-95C0-8ACFC6C4674B}" type="slidenum">
              <a:rPr lang="en-US" smtClean="0"/>
              <a:t>‹#›</a:t>
            </a:fld>
            <a:endParaRPr lang="en-US"/>
          </a:p>
        </p:txBody>
      </p:sp>
    </p:spTree>
    <p:extLst>
      <p:ext uri="{BB962C8B-B14F-4D97-AF65-F5344CB8AC3E}">
        <p14:creationId xmlns:p14="http://schemas.microsoft.com/office/powerpoint/2010/main" val="90467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73619B-4034-4A2C-8889-0CACF877F48B}" type="datetimeFigureOut">
              <a:rPr lang="en-US" smtClean="0"/>
              <a:t>8/5/2022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07C49B-6361-429E-95C0-8ACFC6C4674B}" type="slidenum">
              <a:rPr lang="en-US" smtClean="0"/>
              <a:t>‹#›</a:t>
            </a:fld>
            <a:endParaRPr lang="en-US"/>
          </a:p>
        </p:txBody>
      </p:sp>
    </p:spTree>
    <p:extLst>
      <p:ext uri="{BB962C8B-B14F-4D97-AF65-F5344CB8AC3E}">
        <p14:creationId xmlns:p14="http://schemas.microsoft.com/office/powerpoint/2010/main" val="409404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73619B-4034-4A2C-8889-0CACF877F48B}" type="datetimeFigureOut">
              <a:rPr lang="en-US" smtClean="0"/>
              <a:t>8/5/2022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07C49B-6361-429E-95C0-8ACFC6C4674B}" type="slidenum">
              <a:rPr lang="en-US" smtClean="0"/>
              <a:t>‹#›</a:t>
            </a:fld>
            <a:endParaRPr lang="en-US"/>
          </a:p>
        </p:txBody>
      </p:sp>
    </p:spTree>
    <p:extLst>
      <p:ext uri="{BB962C8B-B14F-4D97-AF65-F5344CB8AC3E}">
        <p14:creationId xmlns:p14="http://schemas.microsoft.com/office/powerpoint/2010/main" val="3398439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073619B-4034-4A2C-8889-0CACF877F48B}" type="datetimeFigureOut">
              <a:rPr lang="en-US" smtClean="0"/>
              <a:t>8/5/2022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07C49B-6361-429E-95C0-8ACFC6C4674B}" type="slidenum">
              <a:rPr lang="en-US" smtClean="0"/>
              <a:t>‹#›</a:t>
            </a:fld>
            <a:endParaRPr lang="en-US"/>
          </a:p>
        </p:txBody>
      </p:sp>
    </p:spTree>
    <p:extLst>
      <p:ext uri="{BB962C8B-B14F-4D97-AF65-F5344CB8AC3E}">
        <p14:creationId xmlns:p14="http://schemas.microsoft.com/office/powerpoint/2010/main" val="2185794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073619B-4034-4A2C-8889-0CACF877F48B}" type="datetimeFigureOut">
              <a:rPr lang="en-US" smtClean="0"/>
              <a:t>8/5/2022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07C49B-6361-429E-95C0-8ACFC6C4674B}" type="slidenum">
              <a:rPr lang="en-US" smtClean="0"/>
              <a:t>‹#›</a:t>
            </a:fld>
            <a:endParaRPr lang="en-US"/>
          </a:p>
        </p:txBody>
      </p:sp>
    </p:spTree>
    <p:extLst>
      <p:ext uri="{BB962C8B-B14F-4D97-AF65-F5344CB8AC3E}">
        <p14:creationId xmlns:p14="http://schemas.microsoft.com/office/powerpoint/2010/main" val="309485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073619B-4034-4A2C-8889-0CACF877F48B}" type="datetimeFigureOut">
              <a:rPr lang="en-US" smtClean="0"/>
              <a:t>8/5/2022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07C49B-6361-429E-95C0-8ACFC6C4674B}" type="slidenum">
              <a:rPr lang="en-US" smtClean="0"/>
              <a:t>‹#›</a:t>
            </a:fld>
            <a:endParaRPr lang="en-US"/>
          </a:p>
        </p:txBody>
      </p:sp>
    </p:spTree>
    <p:extLst>
      <p:ext uri="{BB962C8B-B14F-4D97-AF65-F5344CB8AC3E}">
        <p14:creationId xmlns:p14="http://schemas.microsoft.com/office/powerpoint/2010/main" val="3250889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73619B-4034-4A2C-8889-0CACF877F48B}" type="datetimeFigureOut">
              <a:rPr lang="en-US" smtClean="0"/>
              <a:t>8/5/2022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07C49B-6361-429E-95C0-8ACFC6C4674B}" type="slidenum">
              <a:rPr lang="en-US" smtClean="0"/>
              <a:t>‹#›</a:t>
            </a:fld>
            <a:endParaRPr lang="en-US"/>
          </a:p>
        </p:txBody>
      </p:sp>
    </p:spTree>
    <p:extLst>
      <p:ext uri="{BB962C8B-B14F-4D97-AF65-F5344CB8AC3E}">
        <p14:creationId xmlns:p14="http://schemas.microsoft.com/office/powerpoint/2010/main" val="2265373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73619B-4034-4A2C-8889-0CACF877F48B}" type="datetimeFigureOut">
              <a:rPr lang="en-US" smtClean="0"/>
              <a:t>8/5/2022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07C49B-6361-429E-95C0-8ACFC6C4674B}" type="slidenum">
              <a:rPr lang="en-US" smtClean="0"/>
              <a:t>‹#›</a:t>
            </a:fld>
            <a:endParaRPr lang="en-US"/>
          </a:p>
        </p:txBody>
      </p:sp>
    </p:spTree>
    <p:extLst>
      <p:ext uri="{BB962C8B-B14F-4D97-AF65-F5344CB8AC3E}">
        <p14:creationId xmlns:p14="http://schemas.microsoft.com/office/powerpoint/2010/main" val="4148810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73619B-4034-4A2C-8889-0CACF877F48B}" type="datetimeFigureOut">
              <a:rPr lang="en-US" smtClean="0"/>
              <a:t>8/5/2022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07C49B-6361-429E-95C0-8ACFC6C4674B}" type="slidenum">
              <a:rPr lang="en-US" smtClean="0"/>
              <a:t>‹#›</a:t>
            </a:fld>
            <a:endParaRPr lang="en-US"/>
          </a:p>
        </p:txBody>
      </p:sp>
    </p:spTree>
    <p:extLst>
      <p:ext uri="{BB962C8B-B14F-4D97-AF65-F5344CB8AC3E}">
        <p14:creationId xmlns:p14="http://schemas.microsoft.com/office/powerpoint/2010/main" val="2133618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3619B-4034-4A2C-8889-0CACF877F48B}" type="datetimeFigureOut">
              <a:rPr lang="en-US" smtClean="0"/>
              <a:t>8/5/2022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07C49B-6361-429E-95C0-8ACFC6C4674B}" type="slidenum">
              <a:rPr lang="en-US" smtClean="0"/>
              <a:t>‹#›</a:t>
            </a:fld>
            <a:endParaRPr lang="en-US"/>
          </a:p>
        </p:txBody>
      </p:sp>
    </p:spTree>
    <p:extLst>
      <p:ext uri="{BB962C8B-B14F-4D97-AF65-F5344CB8AC3E}">
        <p14:creationId xmlns:p14="http://schemas.microsoft.com/office/powerpoint/2010/main" val="4041657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svg"/><Relationship Id="rId7" Type="http://schemas.openxmlformats.org/officeDocument/2006/relationships/image" Target="../media/image9.sv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svg"/><Relationship Id="rId10" Type="http://schemas.openxmlformats.org/officeDocument/2006/relationships/image" Target="../media/image1.png"/><Relationship Id="rId4" Type="http://schemas.openxmlformats.org/officeDocument/2006/relationships/image" Target="../media/image6.png"/><Relationship Id="rId9" Type="http://schemas.openxmlformats.org/officeDocument/2006/relationships/image" Target="../media/image11.svg"/></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1.xml"/><Relationship Id="rId13" Type="http://schemas.openxmlformats.org/officeDocument/2006/relationships/image" Target="../media/image1.png"/><Relationship Id="rId3" Type="http://schemas.openxmlformats.org/officeDocument/2006/relationships/image" Target="../media/image5.svg"/><Relationship Id="rId7" Type="http://schemas.openxmlformats.org/officeDocument/2006/relationships/image" Target="../media/image11.svg"/><Relationship Id="rId12"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diagramColors" Target="../diagrams/colors1.xml"/><Relationship Id="rId5" Type="http://schemas.openxmlformats.org/officeDocument/2006/relationships/image" Target="../media/image9.svg"/><Relationship Id="rId10" Type="http://schemas.openxmlformats.org/officeDocument/2006/relationships/diagramQuickStyle" Target="../diagrams/quickStyle1.xml"/><Relationship Id="rId4" Type="http://schemas.openxmlformats.org/officeDocument/2006/relationships/image" Target="../media/image8.png"/><Relationship Id="rId9"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png"/><Relationship Id="rId3" Type="http://schemas.openxmlformats.org/officeDocument/2006/relationships/image" Target="../media/image5.svg"/><Relationship Id="rId7" Type="http://schemas.openxmlformats.org/officeDocument/2006/relationships/image" Target="../media/image9.svg"/><Relationship Id="rId12" Type="http://schemas.openxmlformats.org/officeDocument/2006/relationships/hyperlink" Target="mailto:nmmss@nnsa.doe.gov"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hyperlink" Target="mailto:pete.dessaules@nnsa.doe.gov" TargetMode="External"/><Relationship Id="rId5" Type="http://schemas.openxmlformats.org/officeDocument/2006/relationships/image" Target="../media/image7.svg"/><Relationship Id="rId10" Type="http://schemas.openxmlformats.org/officeDocument/2006/relationships/hyperlink" Target="mailto:mirabelle.shoemaker@nrc.gov" TargetMode="External"/><Relationship Id="rId4" Type="http://schemas.openxmlformats.org/officeDocument/2006/relationships/image" Target="../media/image6.png"/><Relationship Id="rId9" Type="http://schemas.openxmlformats.org/officeDocument/2006/relationships/image" Target="../media/image11.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Rectangle 21">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62367ECA-1251-5673-C53D-4964F2D54E76}"/>
              </a:ext>
            </a:extLst>
          </p:cNvPr>
          <p:cNvSpPr txBox="1">
            <a:spLocks/>
          </p:cNvSpPr>
          <p:nvPr/>
        </p:nvSpPr>
        <p:spPr>
          <a:xfrm>
            <a:off x="3584344" y="949423"/>
            <a:ext cx="5254855" cy="342482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90000"/>
              </a:lnSpc>
              <a:spcAft>
                <a:spcPts val="600"/>
              </a:spcAft>
            </a:pPr>
            <a:r>
              <a:rPr lang="en-US" sz="3600" b="1" dirty="0">
                <a:latin typeface="Arial Narrow" panose="020B0606020202030204" pitchFamily="34" charset="0"/>
                <a:ea typeface="+mn-ea"/>
                <a:cs typeface="+mn-cs"/>
              </a:rPr>
              <a:t>The Nuclear Materials Management and Safeguards System (NMMSS)</a:t>
            </a:r>
          </a:p>
          <a:p>
            <a:pPr>
              <a:lnSpc>
                <a:spcPct val="90000"/>
              </a:lnSpc>
              <a:spcAft>
                <a:spcPts val="600"/>
              </a:spcAft>
            </a:pPr>
            <a:endParaRPr lang="en-US" sz="3600" b="1" dirty="0">
              <a:latin typeface="Arial Narrow" panose="020B0606020202030204" pitchFamily="34" charset="0"/>
              <a:ea typeface="+mn-ea"/>
              <a:cs typeface="+mn-cs"/>
            </a:endParaRPr>
          </a:p>
          <a:p>
            <a:pPr>
              <a:lnSpc>
                <a:spcPct val="90000"/>
              </a:lnSpc>
              <a:spcAft>
                <a:spcPts val="600"/>
              </a:spcAft>
            </a:pPr>
            <a:r>
              <a:rPr lang="en-US" sz="2000" b="1" i="1" dirty="0">
                <a:latin typeface="Arial Narrow" panose="020B0606020202030204" pitchFamily="34" charset="0"/>
                <a:ea typeface="+mn-ea"/>
                <a:cs typeface="+mn-cs"/>
              </a:rPr>
              <a:t>A presentation for licensees reporting transfers and inventory of nuclear material required by 10 CFR Part 150</a:t>
            </a:r>
          </a:p>
        </p:txBody>
      </p:sp>
      <p:sp>
        <p:nvSpPr>
          <p:cNvPr id="5" name="Subtitle 2">
            <a:extLst>
              <a:ext uri="{FF2B5EF4-FFF2-40B4-BE49-F238E27FC236}">
                <a16:creationId xmlns:a16="http://schemas.microsoft.com/office/drawing/2014/main" id="{A1799CE2-C21B-3B6D-D4C0-E37C592B041E}"/>
              </a:ext>
            </a:extLst>
          </p:cNvPr>
          <p:cNvSpPr txBox="1">
            <a:spLocks/>
          </p:cNvSpPr>
          <p:nvPr/>
        </p:nvSpPr>
        <p:spPr>
          <a:xfrm>
            <a:off x="735124" y="4876800"/>
            <a:ext cx="7881728" cy="167971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endParaRPr lang="en-US" sz="2000" dirty="0">
              <a:latin typeface="Arial Narrow" panose="020B0606020202030204" pitchFamily="34" charset="0"/>
              <a:cs typeface="Arial" panose="020B0604020202020204" pitchFamily="34" charset="0"/>
            </a:endParaRPr>
          </a:p>
        </p:txBody>
      </p:sp>
      <p:sp>
        <p:nvSpPr>
          <p:cNvPr id="11" name="Subtitle 2">
            <a:extLst>
              <a:ext uri="{FF2B5EF4-FFF2-40B4-BE49-F238E27FC236}">
                <a16:creationId xmlns:a16="http://schemas.microsoft.com/office/drawing/2014/main" id="{CD24D799-2D5B-E2F4-98FF-F99BC8570EE0}"/>
              </a:ext>
            </a:extLst>
          </p:cNvPr>
          <p:cNvSpPr txBox="1">
            <a:spLocks/>
          </p:cNvSpPr>
          <p:nvPr/>
        </p:nvSpPr>
        <p:spPr>
          <a:xfrm>
            <a:off x="3182174" y="4866662"/>
            <a:ext cx="5934140" cy="119590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buNone/>
            </a:pPr>
            <a:r>
              <a:rPr lang="en-US" sz="2000" dirty="0">
                <a:solidFill>
                  <a:srgbClr val="0070C0"/>
                </a:solidFill>
                <a:latin typeface="Arial Narrow" panose="020B0606020202030204" pitchFamily="34" charset="0"/>
              </a:rPr>
              <a:t>Mirabelle Shoemaker</a:t>
            </a:r>
          </a:p>
          <a:p>
            <a:pPr marL="0" indent="0" algn="ctr">
              <a:spcBef>
                <a:spcPts val="0"/>
              </a:spcBef>
              <a:buNone/>
            </a:pPr>
            <a:r>
              <a:rPr lang="en-US" sz="2000" dirty="0">
                <a:solidFill>
                  <a:srgbClr val="0070C0"/>
                </a:solidFill>
                <a:latin typeface="Arial Narrow" panose="020B0606020202030204" pitchFamily="34" charset="0"/>
              </a:rPr>
              <a:t>Material Control and Accounting Branch</a:t>
            </a:r>
          </a:p>
          <a:p>
            <a:pPr marL="0" indent="0" algn="ctr">
              <a:spcBef>
                <a:spcPts val="0"/>
              </a:spcBef>
              <a:buNone/>
            </a:pPr>
            <a:r>
              <a:rPr lang="en-US" sz="2000" dirty="0">
                <a:solidFill>
                  <a:srgbClr val="0070C0"/>
                </a:solidFill>
                <a:latin typeface="Arial Narrow" panose="020B0606020202030204" pitchFamily="34" charset="0"/>
              </a:rPr>
              <a:t>Office of Nuclear Material Safety and Safeguards</a:t>
            </a:r>
          </a:p>
          <a:p>
            <a:pPr marL="0" indent="0" algn="ctr">
              <a:spcBef>
                <a:spcPts val="0"/>
              </a:spcBef>
              <a:buNone/>
            </a:pPr>
            <a:r>
              <a:rPr lang="en-US" sz="2000" dirty="0">
                <a:solidFill>
                  <a:srgbClr val="0070C0"/>
                </a:solidFill>
                <a:latin typeface="Arial Narrow" panose="020B0606020202030204" pitchFamily="34" charset="0"/>
              </a:rPr>
              <a:t>U.S. Nuclear Regulatory Commission</a:t>
            </a:r>
          </a:p>
        </p:txBody>
      </p:sp>
    </p:spTree>
    <p:extLst>
      <p:ext uri="{BB962C8B-B14F-4D97-AF65-F5344CB8AC3E}">
        <p14:creationId xmlns:p14="http://schemas.microsoft.com/office/powerpoint/2010/main" val="1757539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3" name="Rectangle 2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2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2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2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3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DC39A4-BF41-77FD-1201-11A3DDABFF31}"/>
              </a:ext>
            </a:extLst>
          </p:cNvPr>
          <p:cNvSpPr>
            <a:spLocks noGrp="1"/>
          </p:cNvSpPr>
          <p:nvPr>
            <p:ph type="title"/>
          </p:nvPr>
        </p:nvSpPr>
        <p:spPr>
          <a:xfrm>
            <a:off x="1028699" y="294538"/>
            <a:ext cx="7421963" cy="1033669"/>
          </a:xfrm>
        </p:spPr>
        <p:txBody>
          <a:bodyPr>
            <a:normAutofit fontScale="90000"/>
          </a:bodyPr>
          <a:lstStyle/>
          <a:p>
            <a:pPr>
              <a:lnSpc>
                <a:spcPct val="90000"/>
              </a:lnSpc>
            </a:pPr>
            <a:r>
              <a:rPr lang="en-US" altLang="en-US" sz="3200" b="1" dirty="0">
                <a:solidFill>
                  <a:schemeClr val="bg1"/>
                </a:solidFill>
                <a:latin typeface="Arial Narrow" panose="020B0606020202030204" pitchFamily="34" charset="0"/>
                <a:cs typeface="Arial" panose="020B0604020202020204" pitchFamily="34" charset="0"/>
              </a:rPr>
              <a:t>Background of The Nuclear Materials Management and Safeguards System (NMMSS)</a:t>
            </a:r>
            <a:endParaRPr lang="en-US" sz="3200" dirty="0">
              <a:solidFill>
                <a:schemeClr val="bg1"/>
              </a:solidFill>
            </a:endParaRPr>
          </a:p>
        </p:txBody>
      </p:sp>
      <p:sp>
        <p:nvSpPr>
          <p:cNvPr id="3" name="Content Placeholder 2">
            <a:extLst>
              <a:ext uri="{FF2B5EF4-FFF2-40B4-BE49-F238E27FC236}">
                <a16:creationId xmlns:a16="http://schemas.microsoft.com/office/drawing/2014/main" id="{7FF12F40-20DD-2C77-6469-75C1B24F350E}"/>
              </a:ext>
            </a:extLst>
          </p:cNvPr>
          <p:cNvSpPr>
            <a:spLocks noGrp="1"/>
          </p:cNvSpPr>
          <p:nvPr>
            <p:ph idx="1"/>
          </p:nvPr>
        </p:nvSpPr>
        <p:spPr>
          <a:xfrm>
            <a:off x="457200" y="2362200"/>
            <a:ext cx="8382000" cy="4038600"/>
          </a:xfrm>
        </p:spPr>
        <p:txBody>
          <a:bodyPr anchor="ctr">
            <a:normAutofit/>
          </a:bodyPr>
          <a:lstStyle/>
          <a:p>
            <a:pPr marL="0" lvl="0" indent="0" defTabSz="914400" fontAlgn="base">
              <a:spcAft>
                <a:spcPct val="0"/>
              </a:spcAft>
              <a:buNone/>
              <a:defRPr/>
            </a:pPr>
            <a:r>
              <a:rPr lang="en-US" altLang="en-US" sz="2000" b="1" kern="0" dirty="0">
                <a:solidFill>
                  <a:srgbClr val="000000"/>
                </a:solidFill>
                <a:latin typeface="Arial Narrow" panose="020B0606020202030204" pitchFamily="34" charset="0"/>
                <a:ea typeface="ＭＳ Ｐゴシック"/>
                <a:cs typeface="Arial" panose="020B0604020202020204" pitchFamily="34" charset="0"/>
              </a:rPr>
              <a:t>WHAT: </a:t>
            </a:r>
            <a:r>
              <a:rPr lang="en-US" altLang="en-US" sz="2000" kern="0" dirty="0">
                <a:solidFill>
                  <a:srgbClr val="000000"/>
                </a:solidFill>
                <a:latin typeface="Arial Narrow" panose="020B0606020202030204" pitchFamily="34" charset="0"/>
                <a:ea typeface="ＭＳ Ｐゴシック"/>
                <a:cs typeface="Arial" panose="020B0604020202020204" pitchFamily="34" charset="0"/>
              </a:rPr>
              <a:t>The U.S. Government database for tracking physical inventory and nuclear material transactions involving special nuclear material (SNM) and certain source material.</a:t>
            </a:r>
          </a:p>
          <a:p>
            <a:pPr marL="0" lvl="0" indent="0" defTabSz="914400" fontAlgn="base">
              <a:spcAft>
                <a:spcPct val="0"/>
              </a:spcAft>
              <a:buNone/>
              <a:defRPr/>
            </a:pPr>
            <a:endParaRPr lang="en-US" altLang="en-US" sz="2000" kern="0" dirty="0">
              <a:solidFill>
                <a:srgbClr val="000000"/>
              </a:solidFill>
              <a:latin typeface="Arial Narrow" panose="020B0606020202030204" pitchFamily="34" charset="0"/>
              <a:ea typeface="ＭＳ Ｐゴシック"/>
              <a:cs typeface="Arial" panose="020B0604020202020204" pitchFamily="34" charset="0"/>
            </a:endParaRPr>
          </a:p>
          <a:p>
            <a:pPr marL="0" indent="0">
              <a:buNone/>
              <a:defRPr/>
            </a:pPr>
            <a:r>
              <a:rPr lang="en-US" sz="2000" b="1" dirty="0">
                <a:latin typeface="Arial Narrow" panose="020B0606020202030204" pitchFamily="34" charset="0"/>
                <a:cs typeface="Arial" panose="020B0604020202020204" pitchFamily="34" charset="0"/>
              </a:rPr>
              <a:t>WHO: </a:t>
            </a:r>
            <a:r>
              <a:rPr lang="en-US" sz="2000" dirty="0">
                <a:latin typeface="Arial Narrow" panose="020B0606020202030204" pitchFamily="34" charset="0"/>
                <a:cs typeface="Arial" panose="020B0604020202020204" pitchFamily="34" charset="0"/>
              </a:rPr>
              <a:t>DOE Sites and NRC or Agreement State licensees report physical inventory and nuclear material transfers to NMMSS in accordance with applicable regulations. </a:t>
            </a:r>
            <a:r>
              <a:rPr lang="en-US" sz="2000" dirty="0">
                <a:solidFill>
                  <a:srgbClr val="FF0000"/>
                </a:solidFill>
                <a:latin typeface="Arial Narrow" panose="020B0606020202030204" pitchFamily="34" charset="0"/>
                <a:cs typeface="Arial" panose="020B0604020202020204" pitchFamily="34" charset="0"/>
              </a:rPr>
              <a:t>More than 250 Agreement State licensees report to NMMSS.</a:t>
            </a:r>
          </a:p>
          <a:p>
            <a:pPr marL="0" indent="0">
              <a:buNone/>
              <a:defRPr/>
            </a:pPr>
            <a:endParaRPr lang="en-US" sz="2000" dirty="0">
              <a:latin typeface="Arial Narrow" panose="020B0606020202030204" pitchFamily="34" charset="0"/>
              <a:cs typeface="Arial" panose="020B0604020202020204" pitchFamily="34" charset="0"/>
            </a:endParaRPr>
          </a:p>
          <a:p>
            <a:pPr marL="0" indent="0">
              <a:buNone/>
              <a:defRPr/>
            </a:pPr>
            <a:r>
              <a:rPr lang="en-US" altLang="en-US" sz="2000" b="1" dirty="0">
                <a:latin typeface="Arial Narrow" panose="020B0606020202030204" pitchFamily="34" charset="0"/>
                <a:cs typeface="Arial" panose="020B0604020202020204" pitchFamily="34" charset="0"/>
              </a:rPr>
              <a:t>WHY: </a:t>
            </a:r>
            <a:r>
              <a:rPr lang="en-US" altLang="en-US" sz="2000" dirty="0">
                <a:latin typeface="Arial Narrow" panose="020B0606020202030204" pitchFamily="34" charset="0"/>
                <a:cs typeface="Arial" panose="020B0604020202020204" pitchFamily="34" charset="0"/>
              </a:rPr>
              <a:t>Information submitted to NMMSS supports domestic material control and accounting principals and aids the NRC in oversight while allowing the U.S. Government to fulfill its commitments under treaties for nuclear cooperation and safeguards agreements. </a:t>
            </a:r>
            <a:endParaRPr lang="en-US" sz="2000" dirty="0">
              <a:latin typeface="Arial Narrow" panose="020B0606020202030204" pitchFamily="34" charset="0"/>
              <a:cs typeface="Arial" panose="020B0604020202020204" pitchFamily="34" charset="0"/>
            </a:endParaRPr>
          </a:p>
          <a:p>
            <a:endParaRPr lang="en-US" sz="2000" dirty="0">
              <a:latin typeface="Arial Narrow" panose="020B0606020202030204" pitchFamily="34" charset="0"/>
              <a:cs typeface="Arial" panose="020B0604020202020204" pitchFamily="34" charset="0"/>
            </a:endParaRPr>
          </a:p>
          <a:p>
            <a:endParaRPr lang="en-US" sz="2000" dirty="0">
              <a:latin typeface="Arial Narrow" panose="020B0606020202030204" pitchFamily="34" charset="0"/>
              <a:cs typeface="Arial" panose="020B0604020202020204" pitchFamily="34" charset="0"/>
            </a:endParaRPr>
          </a:p>
          <a:p>
            <a:endParaRPr lang="en-US" sz="2000" dirty="0">
              <a:latin typeface="Arial Narrow" panose="020B0606020202030204" pitchFamily="34" charset="0"/>
              <a:cs typeface="Arial" panose="020B0604020202020204" pitchFamily="34" charset="0"/>
            </a:endParaRPr>
          </a:p>
        </p:txBody>
      </p:sp>
      <p:pic>
        <p:nvPicPr>
          <p:cNvPr id="52" name="Picture 2">
            <a:extLst>
              <a:ext uri="{FF2B5EF4-FFF2-40B4-BE49-F238E27FC236}">
                <a16:creationId xmlns:a16="http://schemas.microsoft.com/office/drawing/2014/main" id="{069E1C66-4A10-92D1-8615-503E0F597FB0}"/>
              </a:ext>
            </a:extLst>
          </p:cNvPr>
          <p:cNvPicPr>
            <a:picLocks noChangeAspect="1" noChangeArrowheads="1"/>
          </p:cNvPicPr>
          <p:nvPr/>
        </p:nvPicPr>
        <p:blipFill>
          <a:blip r:embed="rId2" cstate="print"/>
          <a:srcRect/>
          <a:stretch>
            <a:fillRect/>
          </a:stretch>
        </p:blipFill>
        <p:spPr bwMode="auto">
          <a:xfrm>
            <a:off x="7162800" y="5985805"/>
            <a:ext cx="1676400" cy="591305"/>
          </a:xfrm>
          <a:prstGeom prst="rect">
            <a:avLst/>
          </a:prstGeom>
          <a:noFill/>
          <a:ln w="9525">
            <a:noFill/>
            <a:miter lim="800000"/>
            <a:headEnd/>
            <a:tailEnd/>
          </a:ln>
        </p:spPr>
      </p:pic>
    </p:spTree>
    <p:extLst>
      <p:ext uri="{BB962C8B-B14F-4D97-AF65-F5344CB8AC3E}">
        <p14:creationId xmlns:p14="http://schemas.microsoft.com/office/powerpoint/2010/main" val="1235740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3000"/>
                                        <p:tgtEl>
                                          <p:spTgt spid="3">
                                            <p:txEl>
                                              <p:pRg st="0" end="0"/>
                                            </p:txEl>
                                          </p:spTgt>
                                        </p:tgtEl>
                                      </p:cBhvr>
                                    </p:animEffect>
                                    <p:anim calcmode="lin" valueType="num">
                                      <p:cBhvr>
                                        <p:cTn id="12"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3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3500"/>
                            </p:stCondLst>
                            <p:childTnLst>
                              <p:par>
                                <p:cTn id="15" presetID="42" presetClass="entr" presetSubtype="0"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3000"/>
                                        <p:tgtEl>
                                          <p:spTgt spid="3">
                                            <p:txEl>
                                              <p:pRg st="2" end="2"/>
                                            </p:txEl>
                                          </p:spTgt>
                                        </p:tgtEl>
                                      </p:cBhvr>
                                    </p:animEffect>
                                    <p:anim calcmode="lin" valueType="num">
                                      <p:cBhvr>
                                        <p:cTn id="18"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3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6500"/>
                            </p:stCondLst>
                            <p:childTnLst>
                              <p:par>
                                <p:cTn id="21" presetID="42"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3000"/>
                                        <p:tgtEl>
                                          <p:spTgt spid="3">
                                            <p:txEl>
                                              <p:pRg st="4" end="4"/>
                                            </p:txEl>
                                          </p:spTgt>
                                        </p:tgtEl>
                                      </p:cBhvr>
                                    </p:animEffect>
                                    <p:anim calcmode="lin" valueType="num">
                                      <p:cBhvr>
                                        <p:cTn id="24"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5" dur="3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3" name="Rectangle 2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2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2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2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3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DC39A4-BF41-77FD-1201-11A3DDABFF31}"/>
              </a:ext>
            </a:extLst>
          </p:cNvPr>
          <p:cNvSpPr>
            <a:spLocks noGrp="1"/>
          </p:cNvSpPr>
          <p:nvPr>
            <p:ph type="title"/>
          </p:nvPr>
        </p:nvSpPr>
        <p:spPr>
          <a:xfrm>
            <a:off x="1028699" y="294538"/>
            <a:ext cx="7421963" cy="1033669"/>
          </a:xfrm>
        </p:spPr>
        <p:txBody>
          <a:bodyPr>
            <a:normAutofit/>
          </a:bodyPr>
          <a:lstStyle/>
          <a:p>
            <a:pPr>
              <a:lnSpc>
                <a:spcPct val="90000"/>
              </a:lnSpc>
            </a:pPr>
            <a:r>
              <a:rPr lang="en-US" altLang="en-US" sz="3200" b="1" dirty="0">
                <a:solidFill>
                  <a:srgbClr val="FFFFFF"/>
                </a:solidFill>
                <a:latin typeface="Arial Narrow" panose="020B0606020202030204" pitchFamily="34" charset="0"/>
              </a:rPr>
              <a:t>Requirements for reporting </a:t>
            </a:r>
            <a:r>
              <a:rPr lang="en-US" altLang="en-US" sz="3200" b="1" dirty="0">
                <a:solidFill>
                  <a:srgbClr val="FF0000"/>
                </a:solidFill>
                <a:latin typeface="Arial Narrow" panose="020B0606020202030204" pitchFamily="34" charset="0"/>
              </a:rPr>
              <a:t>transactions</a:t>
            </a:r>
            <a:r>
              <a:rPr lang="en-US" altLang="en-US" sz="3200" b="1" dirty="0">
                <a:solidFill>
                  <a:srgbClr val="FFFFFF"/>
                </a:solidFill>
                <a:latin typeface="Arial Narrow" panose="020B0606020202030204" pitchFamily="34" charset="0"/>
              </a:rPr>
              <a:t> of</a:t>
            </a:r>
            <a:br>
              <a:rPr lang="en-US" altLang="en-US" sz="3200" b="1" dirty="0">
                <a:solidFill>
                  <a:srgbClr val="FFFFFF"/>
                </a:solidFill>
                <a:latin typeface="Arial Narrow" panose="020B0606020202030204" pitchFamily="34" charset="0"/>
              </a:rPr>
            </a:br>
            <a:r>
              <a:rPr lang="en-US" altLang="en-US" sz="3200" b="1" dirty="0">
                <a:solidFill>
                  <a:srgbClr val="FFFFFF"/>
                </a:solidFill>
                <a:latin typeface="Arial Narrow" panose="020B0606020202030204" pitchFamily="34" charset="0"/>
              </a:rPr>
              <a:t>SNM to NMMSS</a:t>
            </a:r>
            <a:endParaRPr lang="en-US" sz="3200" dirty="0">
              <a:solidFill>
                <a:srgbClr val="FFFFFF"/>
              </a:solidFill>
            </a:endParaRPr>
          </a:p>
        </p:txBody>
      </p:sp>
      <p:sp>
        <p:nvSpPr>
          <p:cNvPr id="3" name="Content Placeholder 2">
            <a:extLst>
              <a:ext uri="{FF2B5EF4-FFF2-40B4-BE49-F238E27FC236}">
                <a16:creationId xmlns:a16="http://schemas.microsoft.com/office/drawing/2014/main" id="{7FF12F40-20DD-2C77-6469-75C1B24F350E}"/>
              </a:ext>
            </a:extLst>
          </p:cNvPr>
          <p:cNvSpPr>
            <a:spLocks noGrp="1"/>
          </p:cNvSpPr>
          <p:nvPr>
            <p:ph idx="1"/>
          </p:nvPr>
        </p:nvSpPr>
        <p:spPr>
          <a:xfrm>
            <a:off x="4419600" y="1891970"/>
            <a:ext cx="4419600" cy="4508830"/>
          </a:xfrm>
        </p:spPr>
        <p:txBody>
          <a:bodyPr anchor="ctr">
            <a:normAutofit/>
          </a:bodyPr>
          <a:lstStyle/>
          <a:p>
            <a:pPr marL="0" indent="0">
              <a:buNone/>
              <a:defRPr/>
            </a:pPr>
            <a:r>
              <a:rPr lang="en-US" sz="2000" dirty="0">
                <a:latin typeface="Arial Narrow" panose="020B0606020202030204" pitchFamily="34" charset="0"/>
              </a:rPr>
              <a:t>Licensees </a:t>
            </a:r>
            <a:r>
              <a:rPr lang="en-US" sz="2000" dirty="0">
                <a:solidFill>
                  <a:srgbClr val="FF0000"/>
                </a:solidFill>
                <a:latin typeface="Arial Narrow" panose="020B0606020202030204" pitchFamily="34" charset="0"/>
              </a:rPr>
              <a:t>that transfer or receive </a:t>
            </a:r>
            <a:r>
              <a:rPr lang="en-US" sz="2000" dirty="0">
                <a:latin typeface="Arial Narrow" panose="020B0606020202030204" pitchFamily="34" charset="0"/>
              </a:rPr>
              <a:t>&gt;1 gram of SNM shall complete a Nuclear Material Transaction Report to NMMSS </a:t>
            </a:r>
            <a:r>
              <a:rPr lang="en-US" sz="2000" b="1" dirty="0">
                <a:latin typeface="Arial Narrow" panose="020B0606020202030204" pitchFamily="34" charset="0"/>
              </a:rPr>
              <a:t>(10 CFR 150.16(a)(1)).</a:t>
            </a:r>
          </a:p>
          <a:p>
            <a:pPr marL="0" indent="0">
              <a:buNone/>
              <a:defRPr/>
            </a:pPr>
            <a:endParaRPr lang="en-US" sz="2000" b="1" dirty="0">
              <a:latin typeface="Arial Narrow" panose="020B0606020202030204" pitchFamily="34" charset="0"/>
            </a:endParaRPr>
          </a:p>
          <a:p>
            <a:pPr marL="0" indent="0">
              <a:buNone/>
              <a:defRPr/>
            </a:pPr>
            <a:r>
              <a:rPr lang="en-US" sz="2000" dirty="0">
                <a:latin typeface="Arial Narrow" panose="020B0606020202030204" pitchFamily="34" charset="0"/>
              </a:rPr>
              <a:t>Complete </a:t>
            </a:r>
            <a:r>
              <a:rPr lang="en-US" altLang="en-US" sz="2000" b="1" dirty="0">
                <a:latin typeface="Arial Narrow" panose="020B0606020202030204" pitchFamily="34" charset="0"/>
              </a:rPr>
              <a:t>DOE/NRC Form 741, </a:t>
            </a:r>
            <a:r>
              <a:rPr lang="en-US" altLang="en-US" sz="2000" dirty="0">
                <a:latin typeface="Arial Narrow" panose="020B0606020202030204" pitchFamily="34" charset="0"/>
              </a:rPr>
              <a:t>Nuclear Material Transaction Report and </a:t>
            </a:r>
            <a:r>
              <a:rPr lang="en-US" altLang="en-US" sz="2000" b="1" dirty="0">
                <a:latin typeface="Arial Narrow" panose="020B0606020202030204" pitchFamily="34" charset="0"/>
              </a:rPr>
              <a:t>DOE/NRC Form 740M</a:t>
            </a:r>
            <a:r>
              <a:rPr lang="en-US" altLang="en-US" sz="2000" dirty="0">
                <a:latin typeface="Arial Narrow" panose="020B0606020202030204" pitchFamily="34" charset="0"/>
              </a:rPr>
              <a:t>, Concise Note (if applicable).</a:t>
            </a:r>
          </a:p>
          <a:p>
            <a:pPr marL="0" indent="0">
              <a:buNone/>
              <a:defRPr/>
            </a:pPr>
            <a:endParaRPr lang="en-US" altLang="en-US" sz="2000" dirty="0">
              <a:latin typeface="Arial Narrow" panose="020B0606020202030204" pitchFamily="34" charset="0"/>
            </a:endParaRPr>
          </a:p>
          <a:p>
            <a:pPr marL="0" indent="0">
              <a:buNone/>
              <a:defRPr/>
            </a:pPr>
            <a:r>
              <a:rPr lang="en-US" altLang="en-US" sz="2000" dirty="0">
                <a:latin typeface="Arial Narrow" panose="020B0606020202030204" pitchFamily="34" charset="0"/>
              </a:rPr>
              <a:t>Reporting instructions for these forms are contained in </a:t>
            </a:r>
            <a:r>
              <a:rPr lang="en-US" sz="2000" b="1" dirty="0">
                <a:latin typeface="Arial Narrow" panose="020B0606020202030204" pitchFamily="34" charset="0"/>
              </a:rPr>
              <a:t>NUREG/BR-0006, Rev 9 </a:t>
            </a:r>
            <a:r>
              <a:rPr lang="en-US" sz="2000" dirty="0">
                <a:latin typeface="Arial Narrow" panose="020B0606020202030204" pitchFamily="34" charset="0"/>
              </a:rPr>
              <a:t>(pictured left).</a:t>
            </a:r>
          </a:p>
          <a:p>
            <a:endParaRPr lang="en-US" sz="2000" dirty="0"/>
          </a:p>
        </p:txBody>
      </p:sp>
      <p:pic>
        <p:nvPicPr>
          <p:cNvPr id="5" name="Picture 4">
            <a:extLst>
              <a:ext uri="{FF2B5EF4-FFF2-40B4-BE49-F238E27FC236}">
                <a16:creationId xmlns:a16="http://schemas.microsoft.com/office/drawing/2014/main" id="{D44B9DEA-834A-0FF4-76FA-515038BE502D}"/>
              </a:ext>
            </a:extLst>
          </p:cNvPr>
          <p:cNvPicPr>
            <a:picLocks noChangeAspect="1"/>
          </p:cNvPicPr>
          <p:nvPr/>
        </p:nvPicPr>
        <p:blipFill rotWithShape="1">
          <a:blip r:embed="rId2"/>
          <a:srcRect l="17547" t="17421" r="66745" b="8616"/>
          <a:stretch/>
        </p:blipFill>
        <p:spPr>
          <a:xfrm>
            <a:off x="344512" y="1820269"/>
            <a:ext cx="3512910" cy="4652232"/>
          </a:xfrm>
          <a:prstGeom prst="rect">
            <a:avLst/>
          </a:prstGeom>
          <a:effectLst>
            <a:glow rad="520700">
              <a:schemeClr val="accent1">
                <a:alpha val="40000"/>
              </a:schemeClr>
            </a:glow>
            <a:softEdge rad="0"/>
          </a:effectLst>
        </p:spPr>
      </p:pic>
      <p:pic>
        <p:nvPicPr>
          <p:cNvPr id="52" name="Picture 2">
            <a:extLst>
              <a:ext uri="{FF2B5EF4-FFF2-40B4-BE49-F238E27FC236}">
                <a16:creationId xmlns:a16="http://schemas.microsoft.com/office/drawing/2014/main" id="{069E1C66-4A10-92D1-8615-503E0F597FB0}"/>
              </a:ext>
            </a:extLst>
          </p:cNvPr>
          <p:cNvPicPr>
            <a:picLocks noChangeAspect="1" noChangeArrowheads="1"/>
          </p:cNvPicPr>
          <p:nvPr/>
        </p:nvPicPr>
        <p:blipFill>
          <a:blip r:embed="rId3" cstate="print"/>
          <a:srcRect/>
          <a:stretch>
            <a:fillRect/>
          </a:stretch>
        </p:blipFill>
        <p:spPr bwMode="auto">
          <a:xfrm>
            <a:off x="7162800" y="5985805"/>
            <a:ext cx="1676400" cy="591305"/>
          </a:xfrm>
          <a:prstGeom prst="rect">
            <a:avLst/>
          </a:prstGeom>
          <a:noFill/>
          <a:ln w="9525">
            <a:noFill/>
            <a:miter lim="800000"/>
            <a:headEnd/>
            <a:tailEnd/>
          </a:ln>
        </p:spPr>
      </p:pic>
    </p:spTree>
    <p:extLst>
      <p:ext uri="{BB962C8B-B14F-4D97-AF65-F5344CB8AC3E}">
        <p14:creationId xmlns:p14="http://schemas.microsoft.com/office/powerpoint/2010/main" val="174413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3000"/>
                                        <p:tgtEl>
                                          <p:spTgt spid="3">
                                            <p:txEl>
                                              <p:pRg st="0" end="0"/>
                                            </p:txEl>
                                          </p:spTgt>
                                        </p:tgtEl>
                                      </p:cBhvr>
                                    </p:animEffect>
                                    <p:anim calcmode="lin" valueType="num">
                                      <p:cBhvr>
                                        <p:cTn id="12"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3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3500"/>
                            </p:stCondLst>
                            <p:childTnLst>
                              <p:par>
                                <p:cTn id="15" presetID="42" presetClass="entr" presetSubtype="0"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3000"/>
                                        <p:tgtEl>
                                          <p:spTgt spid="3">
                                            <p:txEl>
                                              <p:pRg st="2" end="2"/>
                                            </p:txEl>
                                          </p:spTgt>
                                        </p:tgtEl>
                                      </p:cBhvr>
                                    </p:animEffect>
                                    <p:anim calcmode="lin" valueType="num">
                                      <p:cBhvr>
                                        <p:cTn id="18"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3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6500"/>
                            </p:stCondLst>
                            <p:childTnLst>
                              <p:par>
                                <p:cTn id="21" presetID="42"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3000"/>
                                        <p:tgtEl>
                                          <p:spTgt spid="3">
                                            <p:txEl>
                                              <p:pRg st="4" end="4"/>
                                            </p:txEl>
                                          </p:spTgt>
                                        </p:tgtEl>
                                      </p:cBhvr>
                                    </p:animEffect>
                                    <p:anim calcmode="lin" valueType="num">
                                      <p:cBhvr>
                                        <p:cTn id="24"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5" dur="3000" fill="hold"/>
                                        <p:tgtEl>
                                          <p:spTgt spid="3">
                                            <p:txEl>
                                              <p:pRg st="4" end="4"/>
                                            </p:txEl>
                                          </p:spTgt>
                                        </p:tgtEl>
                                        <p:attrNameLst>
                                          <p:attrName>ppt_y</p:attrName>
                                        </p:attrNameLst>
                                      </p:cBhvr>
                                      <p:tavLst>
                                        <p:tav tm="0">
                                          <p:val>
                                            <p:strVal val="#ppt_y+.1"/>
                                          </p:val>
                                        </p:tav>
                                        <p:tav tm="100000">
                                          <p:val>
                                            <p:strVal val="#ppt_y"/>
                                          </p:val>
                                        </p:tav>
                                      </p:tavLst>
                                    </p:anim>
                                  </p:childTnLst>
                                </p:cTn>
                              </p:par>
                              <p:par>
                                <p:cTn id="26" presetID="10" presetClass="entr" presetSubtype="0" fill="hold"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7" name="Rectangle 56">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13"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9" name="Group 58">
            <a:extLst>
              <a:ext uri="{FF2B5EF4-FFF2-40B4-BE49-F238E27FC236}">
                <a16:creationId xmlns:a16="http://schemas.microsoft.com/office/drawing/2014/main" id="{12B3290A-D3BF-4B87-B55B-FD9A98B497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9149272" cy="1576446"/>
            <a:chOff x="0" y="0"/>
            <a:chExt cx="12192002" cy="1576446"/>
          </a:xfrm>
        </p:grpSpPr>
        <p:sp>
          <p:nvSpPr>
            <p:cNvPr id="60" name="Rectangle 59">
              <a:extLst>
                <a:ext uri="{FF2B5EF4-FFF2-40B4-BE49-F238E27FC236}">
                  <a16:creationId xmlns:a16="http://schemas.microsoft.com/office/drawing/2014/main" id="{033A715A-0686-440A-8F40-441B42A660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4761657F-19F2-425B-B7E9-0118CD13C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07778" y="-5307778"/>
              <a:ext cx="1576446" cy="12192002"/>
            </a:xfrm>
            <a:prstGeom prst="rect">
              <a:avLst/>
            </a:prstGeom>
            <a:gradFill>
              <a:gsLst>
                <a:gs pos="45000">
                  <a:schemeClr val="accent1">
                    <a:alpha val="0"/>
                  </a:schemeClr>
                </a:gs>
                <a:gs pos="99000">
                  <a:srgbClr val="000000">
                    <a:alpha val="74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E27B6634-79D3-4EDD-A77A-1065D6F3A4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825434" y="0"/>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01DC39A4-BF41-77FD-1201-11A3DDABFF31}"/>
              </a:ext>
            </a:extLst>
          </p:cNvPr>
          <p:cNvSpPr>
            <a:spLocks noGrp="1"/>
          </p:cNvSpPr>
          <p:nvPr>
            <p:ph type="title"/>
          </p:nvPr>
        </p:nvSpPr>
        <p:spPr>
          <a:xfrm>
            <a:off x="1028698" y="319314"/>
            <a:ext cx="7108033" cy="1030515"/>
          </a:xfrm>
        </p:spPr>
        <p:txBody>
          <a:bodyPr anchor="ctr">
            <a:normAutofit/>
          </a:bodyPr>
          <a:lstStyle/>
          <a:p>
            <a:pPr>
              <a:lnSpc>
                <a:spcPct val="90000"/>
              </a:lnSpc>
            </a:pPr>
            <a:r>
              <a:rPr lang="en-US" altLang="en-US" sz="3200" b="1" dirty="0">
                <a:solidFill>
                  <a:srgbClr val="FFFFFF"/>
                </a:solidFill>
                <a:latin typeface="Arial Narrow" panose="020B0606020202030204" pitchFamily="34" charset="0"/>
              </a:rPr>
              <a:t>Requirements for reporting </a:t>
            </a:r>
            <a:r>
              <a:rPr lang="en-US" altLang="en-US" sz="3200" b="1" dirty="0">
                <a:solidFill>
                  <a:srgbClr val="FF0000"/>
                </a:solidFill>
                <a:latin typeface="Arial Narrow" panose="020B0606020202030204" pitchFamily="34" charset="0"/>
              </a:rPr>
              <a:t>inventory</a:t>
            </a:r>
            <a:r>
              <a:rPr lang="en-US" altLang="en-US" sz="3200" b="1" dirty="0">
                <a:solidFill>
                  <a:srgbClr val="FFFFFF"/>
                </a:solidFill>
                <a:latin typeface="Arial Narrow" panose="020B0606020202030204" pitchFamily="34" charset="0"/>
              </a:rPr>
              <a:t> of</a:t>
            </a:r>
            <a:br>
              <a:rPr lang="en-US" altLang="en-US" sz="3200" b="1" dirty="0">
                <a:solidFill>
                  <a:srgbClr val="FFFFFF"/>
                </a:solidFill>
                <a:latin typeface="Arial Narrow" panose="020B0606020202030204" pitchFamily="34" charset="0"/>
              </a:rPr>
            </a:br>
            <a:r>
              <a:rPr lang="en-US" altLang="en-US" sz="3200" b="1" dirty="0">
                <a:solidFill>
                  <a:srgbClr val="FFFFFF"/>
                </a:solidFill>
                <a:latin typeface="Arial Narrow" panose="020B0606020202030204" pitchFamily="34" charset="0"/>
              </a:rPr>
              <a:t>SNM to NMMSS</a:t>
            </a:r>
            <a:endParaRPr lang="en-US" sz="3200" dirty="0">
              <a:solidFill>
                <a:srgbClr val="FFFFFF"/>
              </a:solidFill>
            </a:endParaRPr>
          </a:p>
        </p:txBody>
      </p:sp>
      <p:sp>
        <p:nvSpPr>
          <p:cNvPr id="6" name="Content Placeholder 5">
            <a:extLst>
              <a:ext uri="{FF2B5EF4-FFF2-40B4-BE49-F238E27FC236}">
                <a16:creationId xmlns:a16="http://schemas.microsoft.com/office/drawing/2014/main" id="{437C0EC8-4C1C-D3A8-52DB-FA41AB0AEF4A}"/>
              </a:ext>
            </a:extLst>
          </p:cNvPr>
          <p:cNvSpPr>
            <a:spLocks noGrp="1"/>
          </p:cNvSpPr>
          <p:nvPr>
            <p:ph idx="1"/>
          </p:nvPr>
        </p:nvSpPr>
        <p:spPr>
          <a:xfrm>
            <a:off x="4311928" y="2101038"/>
            <a:ext cx="4527271" cy="4231388"/>
          </a:xfrm>
        </p:spPr>
        <p:txBody>
          <a:bodyPr>
            <a:normAutofit/>
          </a:bodyPr>
          <a:lstStyle/>
          <a:p>
            <a:pPr marL="0" indent="0">
              <a:buNone/>
              <a:defRPr/>
            </a:pPr>
            <a:r>
              <a:rPr lang="en-US" sz="2000" dirty="0">
                <a:latin typeface="Arial Narrow" panose="020B0606020202030204" pitchFamily="34" charset="0"/>
              </a:rPr>
              <a:t>Licensees that </a:t>
            </a:r>
            <a:r>
              <a:rPr lang="en-US" sz="2000" dirty="0">
                <a:solidFill>
                  <a:srgbClr val="FF0000"/>
                </a:solidFill>
                <a:latin typeface="Arial Narrow" panose="020B0606020202030204" pitchFamily="34" charset="0"/>
              </a:rPr>
              <a:t>possess</a:t>
            </a:r>
            <a:r>
              <a:rPr lang="en-US" sz="2000" dirty="0">
                <a:latin typeface="Arial Narrow" panose="020B0606020202030204" pitchFamily="34" charset="0"/>
              </a:rPr>
              <a:t> </a:t>
            </a:r>
            <a:r>
              <a:rPr lang="en-US" sz="2000" u="sng" dirty="0">
                <a:latin typeface="Arial Narrow" panose="020B0606020202030204" pitchFamily="34" charset="0"/>
              </a:rPr>
              <a:t>&gt;</a:t>
            </a:r>
            <a:r>
              <a:rPr lang="en-US" sz="2000" dirty="0">
                <a:latin typeface="Arial Narrow" panose="020B0606020202030204" pitchFamily="34" charset="0"/>
              </a:rPr>
              <a:t>1 gram of SNM shall report a Material Balance Report and Physical Inventory Listing to NMMSS (</a:t>
            </a:r>
            <a:r>
              <a:rPr lang="en-US" sz="2000" b="1" dirty="0">
                <a:latin typeface="Arial Narrow" panose="020B0606020202030204" pitchFamily="34" charset="0"/>
              </a:rPr>
              <a:t>10 CFR 150.17(a)</a:t>
            </a:r>
            <a:r>
              <a:rPr lang="en-US" sz="2000" dirty="0">
                <a:latin typeface="Arial Narrow" panose="020B0606020202030204" pitchFamily="34" charset="0"/>
              </a:rPr>
              <a:t>).</a:t>
            </a:r>
          </a:p>
          <a:p>
            <a:pPr marL="0" indent="0">
              <a:buNone/>
              <a:defRPr/>
            </a:pPr>
            <a:endParaRPr lang="en-US" sz="2000" dirty="0">
              <a:latin typeface="Arial Narrow" panose="020B0606020202030204" pitchFamily="34" charset="0"/>
            </a:endParaRPr>
          </a:p>
          <a:p>
            <a:pPr marL="0" indent="0">
              <a:buNone/>
              <a:defRPr/>
            </a:pPr>
            <a:r>
              <a:rPr lang="en-US" sz="2000" dirty="0">
                <a:latin typeface="Arial Narrow" panose="020B0606020202030204" pitchFamily="34" charset="0"/>
              </a:rPr>
              <a:t>Complete </a:t>
            </a:r>
            <a:r>
              <a:rPr lang="en-US" altLang="en-US" sz="2000" b="1" dirty="0">
                <a:latin typeface="Arial Narrow" panose="020B0606020202030204" pitchFamily="34" charset="0"/>
              </a:rPr>
              <a:t>DOE/NRC Form 742</a:t>
            </a:r>
            <a:r>
              <a:rPr lang="en-US" altLang="en-US" sz="2000" dirty="0">
                <a:latin typeface="Arial Narrow" panose="020B0606020202030204" pitchFamily="34" charset="0"/>
              </a:rPr>
              <a:t>, Material Balance Report and </a:t>
            </a:r>
            <a:r>
              <a:rPr lang="en-US" altLang="en-US" sz="2000" b="1" dirty="0">
                <a:latin typeface="Arial Narrow" panose="020B0606020202030204" pitchFamily="34" charset="0"/>
              </a:rPr>
              <a:t>DOE/NRC Form 742C</a:t>
            </a:r>
            <a:r>
              <a:rPr lang="en-US" altLang="en-US" sz="2000" dirty="0">
                <a:latin typeface="Arial Narrow" panose="020B0606020202030204" pitchFamily="34" charset="0"/>
              </a:rPr>
              <a:t>, Physical Inventory Listing.</a:t>
            </a:r>
          </a:p>
          <a:p>
            <a:pPr marL="0" indent="0">
              <a:buNone/>
              <a:defRPr/>
            </a:pPr>
            <a:endParaRPr lang="en-US" altLang="en-US" sz="2000" dirty="0">
              <a:latin typeface="Arial Narrow" panose="020B0606020202030204" pitchFamily="34" charset="0"/>
            </a:endParaRPr>
          </a:p>
          <a:p>
            <a:pPr marL="0" indent="0">
              <a:buNone/>
              <a:defRPr/>
            </a:pPr>
            <a:r>
              <a:rPr lang="en-US" altLang="en-US" sz="2000" dirty="0">
                <a:latin typeface="Arial Narrow" panose="020B0606020202030204" pitchFamily="34" charset="0"/>
              </a:rPr>
              <a:t>Reporting instructions for these forms are contained in </a:t>
            </a:r>
            <a:r>
              <a:rPr lang="en-US" sz="2000" b="1" dirty="0">
                <a:latin typeface="Arial Narrow" panose="020B0606020202030204" pitchFamily="34" charset="0"/>
              </a:rPr>
              <a:t>NUREG/BR-0007, Rev 8 </a:t>
            </a:r>
            <a:r>
              <a:rPr lang="en-US" sz="2000" dirty="0">
                <a:latin typeface="Arial Narrow" panose="020B0606020202030204" pitchFamily="34" charset="0"/>
              </a:rPr>
              <a:t>(pictured left).</a:t>
            </a:r>
            <a:endParaRPr lang="en-US" altLang="en-US" sz="2000" dirty="0">
              <a:latin typeface="Arial Narrow" panose="020B0606020202030204" pitchFamily="34" charset="0"/>
            </a:endParaRPr>
          </a:p>
          <a:p>
            <a:pPr lvl="1">
              <a:lnSpc>
                <a:spcPct val="110000"/>
              </a:lnSpc>
              <a:defRPr/>
            </a:pPr>
            <a:endParaRPr lang="en-US" altLang="en-US" sz="2000" dirty="0">
              <a:latin typeface="Arial Narrow" panose="020B0606020202030204" pitchFamily="34" charset="0"/>
            </a:endParaRPr>
          </a:p>
          <a:p>
            <a:pPr lvl="1">
              <a:lnSpc>
                <a:spcPct val="110000"/>
              </a:lnSpc>
              <a:defRPr/>
            </a:pPr>
            <a:endParaRPr lang="en-US" sz="2000" dirty="0">
              <a:latin typeface="Arial Narrow" panose="020B0606020202030204" pitchFamily="34" charset="0"/>
            </a:endParaRPr>
          </a:p>
          <a:p>
            <a:pPr lvl="1">
              <a:lnSpc>
                <a:spcPct val="110000"/>
              </a:lnSpc>
              <a:defRPr/>
            </a:pPr>
            <a:endParaRPr lang="en-US" sz="2000" dirty="0">
              <a:latin typeface="Arial Narrow" panose="020B0606020202030204" pitchFamily="34" charset="0"/>
            </a:endParaRPr>
          </a:p>
          <a:p>
            <a:endParaRPr lang="en-US" sz="2000" dirty="0"/>
          </a:p>
        </p:txBody>
      </p:sp>
      <p:pic>
        <p:nvPicPr>
          <p:cNvPr id="17" name="Picture 16">
            <a:extLst>
              <a:ext uri="{FF2B5EF4-FFF2-40B4-BE49-F238E27FC236}">
                <a16:creationId xmlns:a16="http://schemas.microsoft.com/office/drawing/2014/main" id="{58DBF71B-0DCA-429F-4CEB-8523F0605D1B}"/>
              </a:ext>
            </a:extLst>
          </p:cNvPr>
          <p:cNvPicPr>
            <a:picLocks noChangeAspect="1"/>
          </p:cNvPicPr>
          <p:nvPr/>
        </p:nvPicPr>
        <p:blipFill rotWithShape="1">
          <a:blip r:embed="rId2"/>
          <a:srcRect l="16783" t="17276" r="66094" b="4823"/>
          <a:stretch/>
        </p:blipFill>
        <p:spPr>
          <a:xfrm>
            <a:off x="412471" y="1887951"/>
            <a:ext cx="3369756" cy="4311840"/>
          </a:xfrm>
          <a:prstGeom prst="rect">
            <a:avLst/>
          </a:prstGeom>
          <a:effectLst>
            <a:glow rad="660400">
              <a:schemeClr val="accent1">
                <a:alpha val="40000"/>
              </a:schemeClr>
            </a:glow>
          </a:effectLst>
        </p:spPr>
      </p:pic>
      <p:pic>
        <p:nvPicPr>
          <p:cNvPr id="18" name="Picture 2">
            <a:extLst>
              <a:ext uri="{FF2B5EF4-FFF2-40B4-BE49-F238E27FC236}">
                <a16:creationId xmlns:a16="http://schemas.microsoft.com/office/drawing/2014/main" id="{212E01A0-C9E7-B8C5-9BCF-7F9DB68B8588}"/>
              </a:ext>
            </a:extLst>
          </p:cNvPr>
          <p:cNvPicPr>
            <a:picLocks noChangeAspect="1" noChangeArrowheads="1"/>
          </p:cNvPicPr>
          <p:nvPr/>
        </p:nvPicPr>
        <p:blipFill>
          <a:blip r:embed="rId3" cstate="print"/>
          <a:srcRect/>
          <a:stretch>
            <a:fillRect/>
          </a:stretch>
        </p:blipFill>
        <p:spPr bwMode="auto">
          <a:xfrm>
            <a:off x="7162800" y="5985805"/>
            <a:ext cx="1676400" cy="591305"/>
          </a:xfrm>
          <a:prstGeom prst="rect">
            <a:avLst/>
          </a:prstGeom>
          <a:noFill/>
          <a:ln w="9525">
            <a:noFill/>
            <a:miter lim="800000"/>
            <a:headEnd/>
            <a:tailEnd/>
          </a:ln>
        </p:spPr>
      </p:pic>
    </p:spTree>
    <p:extLst>
      <p:ext uri="{BB962C8B-B14F-4D97-AF65-F5344CB8AC3E}">
        <p14:creationId xmlns:p14="http://schemas.microsoft.com/office/powerpoint/2010/main" val="2216494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3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3500"/>
                            </p:stCondLst>
                            <p:childTnLst>
                              <p:par>
                                <p:cTn id="15" presetID="42" presetClass="entr" presetSubtype="0" fill="hold" nodeType="after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3000"/>
                                        <p:tgtEl>
                                          <p:spTgt spid="6">
                                            <p:txEl>
                                              <p:pRg st="2" end="2"/>
                                            </p:txEl>
                                          </p:spTgt>
                                        </p:tgtEl>
                                      </p:cBhvr>
                                    </p:animEffect>
                                    <p:anim calcmode="lin" valueType="num">
                                      <p:cBhvr>
                                        <p:cTn id="18" dur="3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9" dur="3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6500"/>
                            </p:stCondLst>
                            <p:childTnLst>
                              <p:par>
                                <p:cTn id="21" presetID="42" presetClass="entr" presetSubtype="0" fill="hold" nodeType="after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fade">
                                      <p:cBhvr>
                                        <p:cTn id="23" dur="3000"/>
                                        <p:tgtEl>
                                          <p:spTgt spid="6">
                                            <p:txEl>
                                              <p:pRg st="4" end="4"/>
                                            </p:txEl>
                                          </p:spTgt>
                                        </p:tgtEl>
                                      </p:cBhvr>
                                    </p:animEffect>
                                    <p:anim calcmode="lin" valueType="num">
                                      <p:cBhvr>
                                        <p:cTn id="24" dur="3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5" dur="3000" fill="hold"/>
                                        <p:tgtEl>
                                          <p:spTgt spid="6">
                                            <p:txEl>
                                              <p:pRg st="4" end="4"/>
                                            </p:txEl>
                                          </p:spTgt>
                                        </p:tgtEl>
                                        <p:attrNameLst>
                                          <p:attrName>ppt_y</p:attrName>
                                        </p:attrNameLst>
                                      </p:cBhvr>
                                      <p:tavLst>
                                        <p:tav tm="0">
                                          <p:val>
                                            <p:strVal val="#ppt_y+.1"/>
                                          </p:val>
                                        </p:tav>
                                        <p:tav tm="100000">
                                          <p:val>
                                            <p:strVal val="#ppt_y"/>
                                          </p:val>
                                        </p:tav>
                                      </p:tavLst>
                                    </p:anim>
                                  </p:childTnLst>
                                </p:cTn>
                              </p:par>
                              <p:par>
                                <p:cTn id="26" presetID="10" presetClass="entr" presetSubtype="0" fill="hold"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3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DC39A4-BF41-77FD-1201-11A3DDABFF31}"/>
              </a:ext>
            </a:extLst>
          </p:cNvPr>
          <p:cNvSpPr>
            <a:spLocks noGrp="1"/>
          </p:cNvSpPr>
          <p:nvPr>
            <p:ph type="title"/>
          </p:nvPr>
        </p:nvSpPr>
        <p:spPr>
          <a:xfrm>
            <a:off x="1028699" y="294538"/>
            <a:ext cx="7421963" cy="1033669"/>
          </a:xfrm>
        </p:spPr>
        <p:txBody>
          <a:bodyPr>
            <a:normAutofit/>
          </a:bodyPr>
          <a:lstStyle/>
          <a:p>
            <a:pPr>
              <a:lnSpc>
                <a:spcPct val="90000"/>
              </a:lnSpc>
            </a:pPr>
            <a:r>
              <a:rPr lang="en-US" altLang="en-US" sz="3200" b="1" dirty="0">
                <a:solidFill>
                  <a:srgbClr val="FFFFFF"/>
                </a:solidFill>
                <a:latin typeface="Arial Narrow" panose="020B0606020202030204" pitchFamily="34" charset="0"/>
              </a:rPr>
              <a:t>Requirements for reporting </a:t>
            </a:r>
            <a:br>
              <a:rPr lang="en-US" altLang="en-US" sz="3200" b="1" dirty="0">
                <a:solidFill>
                  <a:srgbClr val="FFFFFF"/>
                </a:solidFill>
                <a:latin typeface="Arial Narrow" panose="020B0606020202030204" pitchFamily="34" charset="0"/>
              </a:rPr>
            </a:br>
            <a:r>
              <a:rPr lang="en-US" altLang="en-US" sz="3200" b="1" dirty="0">
                <a:solidFill>
                  <a:srgbClr val="FFFFFF"/>
                </a:solidFill>
                <a:latin typeface="Arial Narrow" panose="020B0606020202030204" pitchFamily="34" charset="0"/>
              </a:rPr>
              <a:t>source material to NMMSS</a:t>
            </a:r>
            <a:endParaRPr lang="en-US" sz="3200" dirty="0">
              <a:solidFill>
                <a:srgbClr val="FFFFFF"/>
              </a:solidFill>
            </a:endParaRPr>
          </a:p>
        </p:txBody>
      </p:sp>
      <p:sp>
        <p:nvSpPr>
          <p:cNvPr id="27" name="Content Placeholder 2">
            <a:extLst>
              <a:ext uri="{FF2B5EF4-FFF2-40B4-BE49-F238E27FC236}">
                <a16:creationId xmlns:a16="http://schemas.microsoft.com/office/drawing/2014/main" id="{E73DA638-B5DD-05E3-957F-7DD99D8D88EA}"/>
              </a:ext>
            </a:extLst>
          </p:cNvPr>
          <p:cNvSpPr txBox="1">
            <a:spLocks/>
          </p:cNvSpPr>
          <p:nvPr/>
        </p:nvSpPr>
        <p:spPr>
          <a:xfrm>
            <a:off x="440044" y="4494317"/>
            <a:ext cx="8182574" cy="143192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endParaRPr lang="en-US" sz="2400" dirty="0">
              <a:latin typeface="Arial Narrow" panose="020B0606020202030204" pitchFamily="34" charset="0"/>
            </a:endParaRPr>
          </a:p>
        </p:txBody>
      </p:sp>
      <p:sp>
        <p:nvSpPr>
          <p:cNvPr id="7" name="Content Placeholder 6">
            <a:extLst>
              <a:ext uri="{FF2B5EF4-FFF2-40B4-BE49-F238E27FC236}">
                <a16:creationId xmlns:a16="http://schemas.microsoft.com/office/drawing/2014/main" id="{4A87A7F7-A6E0-DF14-ADDC-336E2EF3F607}"/>
              </a:ext>
            </a:extLst>
          </p:cNvPr>
          <p:cNvSpPr>
            <a:spLocks noGrp="1"/>
          </p:cNvSpPr>
          <p:nvPr>
            <p:ph idx="1"/>
          </p:nvPr>
        </p:nvSpPr>
        <p:spPr>
          <a:xfrm>
            <a:off x="344512" y="1885279"/>
            <a:ext cx="8406470" cy="4525963"/>
          </a:xfrm>
        </p:spPr>
        <p:txBody>
          <a:bodyPr>
            <a:normAutofit/>
          </a:bodyPr>
          <a:lstStyle/>
          <a:p>
            <a:pPr marL="0" indent="0">
              <a:buNone/>
              <a:defRPr/>
            </a:pPr>
            <a:r>
              <a:rPr lang="en-US" sz="2000" b="1" dirty="0">
                <a:latin typeface="Arial Narrow" panose="020B0606020202030204" pitchFamily="34" charset="0"/>
              </a:rPr>
              <a:t>Licensees may also need to submit transactions and inventory of source material. </a:t>
            </a:r>
          </a:p>
          <a:p>
            <a:pPr>
              <a:defRPr/>
            </a:pPr>
            <a:endParaRPr lang="en-US" sz="2000" dirty="0">
              <a:latin typeface="Arial Narrow" panose="020B0606020202030204" pitchFamily="34" charset="0"/>
            </a:endParaRPr>
          </a:p>
          <a:p>
            <a:pPr marL="0" indent="0">
              <a:buNone/>
              <a:defRPr/>
            </a:pPr>
            <a:r>
              <a:rPr lang="en-US" sz="2000" dirty="0">
                <a:solidFill>
                  <a:srgbClr val="FF0000"/>
                </a:solidFill>
                <a:latin typeface="Arial Narrow" panose="020B0606020202030204" pitchFamily="34" charset="0"/>
              </a:rPr>
              <a:t>Reportable transactions </a:t>
            </a:r>
            <a:r>
              <a:rPr lang="en-US" sz="2000" dirty="0">
                <a:latin typeface="Arial Narrow" panose="020B0606020202030204" pitchFamily="34" charset="0"/>
              </a:rPr>
              <a:t>are identified in </a:t>
            </a:r>
            <a:r>
              <a:rPr lang="en-US" sz="2000" b="1" dirty="0">
                <a:latin typeface="Arial Narrow" panose="020B0606020202030204" pitchFamily="34" charset="0"/>
              </a:rPr>
              <a:t>10 CFR 150.16(a)(2):</a:t>
            </a:r>
          </a:p>
          <a:p>
            <a:pPr lvl="1">
              <a:defRPr/>
            </a:pPr>
            <a:r>
              <a:rPr lang="en-US" sz="2000" dirty="0">
                <a:latin typeface="Arial Narrow" panose="020B0606020202030204" pitchFamily="34" charset="0"/>
              </a:rPr>
              <a:t>transfer or receipt of </a:t>
            </a:r>
            <a:r>
              <a:rPr lang="en-US" sz="2000" u="sng" dirty="0">
                <a:latin typeface="Arial Narrow" panose="020B0606020202030204" pitchFamily="34" charset="0"/>
              </a:rPr>
              <a:t>&gt;</a:t>
            </a:r>
            <a:r>
              <a:rPr lang="en-US" sz="2000" dirty="0">
                <a:latin typeface="Arial Narrow" panose="020B0606020202030204" pitchFamily="34" charset="0"/>
              </a:rPr>
              <a:t>1 kilogram of foreign obligated uranium;</a:t>
            </a:r>
          </a:p>
          <a:p>
            <a:pPr lvl="1">
              <a:defRPr/>
            </a:pPr>
            <a:r>
              <a:rPr lang="en-US" sz="2000" dirty="0">
                <a:latin typeface="Arial Narrow" panose="020B0606020202030204" pitchFamily="34" charset="0"/>
              </a:rPr>
              <a:t>import or export </a:t>
            </a:r>
            <a:r>
              <a:rPr lang="en-US" sz="2000" u="sng" dirty="0">
                <a:latin typeface="Arial Narrow" panose="020B0606020202030204" pitchFamily="34" charset="0"/>
              </a:rPr>
              <a:t>&gt;</a:t>
            </a:r>
            <a:r>
              <a:rPr lang="en-US" sz="2000" dirty="0">
                <a:latin typeface="Arial Narrow" panose="020B0606020202030204" pitchFamily="34" charset="0"/>
              </a:rPr>
              <a:t>1 kilogram of uranium or thorium;</a:t>
            </a:r>
          </a:p>
          <a:p>
            <a:pPr lvl="1">
              <a:defRPr/>
            </a:pPr>
            <a:r>
              <a:rPr lang="en-US" sz="2000" dirty="0">
                <a:latin typeface="Arial Narrow" panose="020B0606020202030204" pitchFamily="34" charset="0"/>
              </a:rPr>
              <a:t>uranium or thorium in enrichment, </a:t>
            </a:r>
            <a:r>
              <a:rPr lang="en-US" sz="2000" dirty="0" err="1">
                <a:latin typeface="Arial Narrow" panose="020B0606020202030204" pitchFamily="34" charset="0"/>
              </a:rPr>
              <a:t>downblending</a:t>
            </a:r>
            <a:r>
              <a:rPr lang="en-US" sz="2000" dirty="0">
                <a:latin typeface="Arial Narrow" panose="020B0606020202030204" pitchFamily="34" charset="0"/>
              </a:rPr>
              <a:t>, or mixed-oxide fuels</a:t>
            </a:r>
          </a:p>
          <a:p>
            <a:pPr marL="400050" lvl="1" indent="0">
              <a:buNone/>
            </a:pPr>
            <a:endParaRPr lang="en-US" sz="2000" dirty="0">
              <a:latin typeface="Arial Narrow" panose="020B0606020202030204" pitchFamily="34" charset="0"/>
            </a:endParaRPr>
          </a:p>
          <a:p>
            <a:pPr marL="0" indent="0">
              <a:buNone/>
            </a:pPr>
            <a:r>
              <a:rPr lang="en-US" sz="2000" dirty="0">
                <a:solidFill>
                  <a:srgbClr val="FF0000"/>
                </a:solidFill>
                <a:latin typeface="Arial Narrow" panose="020B0606020202030204" pitchFamily="34" charset="0"/>
              </a:rPr>
              <a:t>Possession</a:t>
            </a:r>
            <a:r>
              <a:rPr lang="en-US" sz="2000" dirty="0">
                <a:latin typeface="Arial Narrow" panose="020B0606020202030204" pitchFamily="34" charset="0"/>
              </a:rPr>
              <a:t> of </a:t>
            </a:r>
            <a:r>
              <a:rPr lang="en-US" sz="2000" u="sng" dirty="0">
                <a:latin typeface="Arial Narrow" panose="020B0606020202030204" pitchFamily="34" charset="0"/>
              </a:rPr>
              <a:t>&gt;</a:t>
            </a:r>
            <a:r>
              <a:rPr lang="en-US" sz="2000" dirty="0">
                <a:latin typeface="Arial Narrow" panose="020B0606020202030204" pitchFamily="34" charset="0"/>
              </a:rPr>
              <a:t>1 kilogram of foreign obligated uranium or thorium shall be documented as described in </a:t>
            </a:r>
            <a:r>
              <a:rPr lang="en-US" sz="2000" b="1" dirty="0">
                <a:latin typeface="Arial Narrow" panose="020B0606020202030204" pitchFamily="34" charset="0"/>
              </a:rPr>
              <a:t>10 CFR 150.17(b)(1).</a:t>
            </a:r>
          </a:p>
          <a:p>
            <a:pPr marL="0" indent="0">
              <a:buNone/>
            </a:pPr>
            <a:endParaRPr lang="en-US" sz="2000" b="1" dirty="0">
              <a:latin typeface="Arial Narrow" panose="020B0606020202030204" pitchFamily="34" charset="0"/>
            </a:endParaRPr>
          </a:p>
          <a:p>
            <a:pPr marL="0" indent="0">
              <a:buNone/>
            </a:pPr>
            <a:r>
              <a:rPr lang="en-US" sz="2000" dirty="0">
                <a:latin typeface="Arial Narrow" panose="020B0606020202030204" pitchFamily="34" charset="0"/>
              </a:rPr>
              <a:t>The same NUREGs and DOE/NRC Forms are used for reporting SNM and source material.</a:t>
            </a:r>
          </a:p>
          <a:p>
            <a:pPr marL="0" indent="0">
              <a:buNone/>
            </a:pPr>
            <a:endParaRPr lang="en-US" sz="2000" b="1" dirty="0">
              <a:latin typeface="Arial Narrow" panose="020B0606020202030204" pitchFamily="34" charset="0"/>
            </a:endParaRPr>
          </a:p>
          <a:p>
            <a:pPr marL="0" indent="0">
              <a:buNone/>
            </a:pPr>
            <a:endParaRPr lang="en-US" sz="2000" dirty="0">
              <a:latin typeface="Arial Narrow" panose="020B0606020202030204" pitchFamily="34" charset="0"/>
            </a:endParaRPr>
          </a:p>
          <a:p>
            <a:endParaRPr lang="en-US" sz="2000" dirty="0">
              <a:latin typeface="Arial Narrow" panose="020B0606020202030204" pitchFamily="34" charset="0"/>
            </a:endParaRPr>
          </a:p>
        </p:txBody>
      </p:sp>
      <p:pic>
        <p:nvPicPr>
          <p:cNvPr id="31" name="Picture 2">
            <a:extLst>
              <a:ext uri="{FF2B5EF4-FFF2-40B4-BE49-F238E27FC236}">
                <a16:creationId xmlns:a16="http://schemas.microsoft.com/office/drawing/2014/main" id="{48409A29-CE5C-01F4-D989-216195286FEC}"/>
              </a:ext>
            </a:extLst>
          </p:cNvPr>
          <p:cNvPicPr>
            <a:picLocks noChangeAspect="1" noChangeArrowheads="1"/>
          </p:cNvPicPr>
          <p:nvPr/>
        </p:nvPicPr>
        <p:blipFill>
          <a:blip r:embed="rId2" cstate="print"/>
          <a:srcRect/>
          <a:stretch>
            <a:fillRect/>
          </a:stretch>
        </p:blipFill>
        <p:spPr bwMode="auto">
          <a:xfrm>
            <a:off x="7162800" y="5985805"/>
            <a:ext cx="1676400" cy="591305"/>
          </a:xfrm>
          <a:prstGeom prst="rect">
            <a:avLst/>
          </a:prstGeom>
          <a:noFill/>
          <a:ln w="9525">
            <a:noFill/>
            <a:miter lim="800000"/>
            <a:headEnd/>
            <a:tailEnd/>
          </a:ln>
        </p:spPr>
      </p:pic>
    </p:spTree>
    <p:extLst>
      <p:ext uri="{BB962C8B-B14F-4D97-AF65-F5344CB8AC3E}">
        <p14:creationId xmlns:p14="http://schemas.microsoft.com/office/powerpoint/2010/main" val="127476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3000"/>
                                        <p:tgtEl>
                                          <p:spTgt spid="7">
                                            <p:txEl>
                                              <p:pRg st="0" end="0"/>
                                            </p:txEl>
                                          </p:spTgt>
                                        </p:tgtEl>
                                      </p:cBhvr>
                                    </p:animEffect>
                                    <p:anim calcmode="lin" valueType="num">
                                      <p:cBhvr>
                                        <p:cTn id="12" dur="3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3" dur="3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3500"/>
                            </p:stCondLst>
                            <p:childTnLst>
                              <p:par>
                                <p:cTn id="15" presetID="42" presetClass="entr" presetSubtype="0" fill="hold" nodeType="after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3000"/>
                                        <p:tgtEl>
                                          <p:spTgt spid="7">
                                            <p:txEl>
                                              <p:pRg st="2" end="2"/>
                                            </p:txEl>
                                          </p:spTgt>
                                        </p:tgtEl>
                                      </p:cBhvr>
                                    </p:animEffect>
                                    <p:anim calcmode="lin" valueType="num">
                                      <p:cBhvr>
                                        <p:cTn id="18" dur="3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9" dur="3000" fill="hold"/>
                                        <p:tgtEl>
                                          <p:spTgt spid="7">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3000"/>
                                        <p:tgtEl>
                                          <p:spTgt spid="7">
                                            <p:txEl>
                                              <p:pRg st="3" end="3"/>
                                            </p:txEl>
                                          </p:spTgt>
                                        </p:tgtEl>
                                      </p:cBhvr>
                                    </p:animEffect>
                                    <p:anim calcmode="lin" valueType="num">
                                      <p:cBhvr>
                                        <p:cTn id="23" dur="3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4" dur="3000" fill="hold"/>
                                        <p:tgtEl>
                                          <p:spTgt spid="7">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3000"/>
                                        <p:tgtEl>
                                          <p:spTgt spid="7">
                                            <p:txEl>
                                              <p:pRg st="4" end="4"/>
                                            </p:txEl>
                                          </p:spTgt>
                                        </p:tgtEl>
                                      </p:cBhvr>
                                    </p:animEffect>
                                    <p:anim calcmode="lin" valueType="num">
                                      <p:cBhvr>
                                        <p:cTn id="28" dur="3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29" dur="3000" fill="hold"/>
                                        <p:tgtEl>
                                          <p:spTgt spid="7">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3000"/>
                                        <p:tgtEl>
                                          <p:spTgt spid="7">
                                            <p:txEl>
                                              <p:pRg st="5" end="5"/>
                                            </p:txEl>
                                          </p:spTgt>
                                        </p:tgtEl>
                                      </p:cBhvr>
                                    </p:animEffect>
                                    <p:anim calcmode="lin" valueType="num">
                                      <p:cBhvr>
                                        <p:cTn id="33" dur="3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34" dur="3000" fill="hold"/>
                                        <p:tgtEl>
                                          <p:spTgt spid="7">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7">
                                            <p:txEl>
                                              <p:pRg st="7" end="7"/>
                                            </p:txEl>
                                          </p:spTgt>
                                        </p:tgtEl>
                                        <p:attrNameLst>
                                          <p:attrName>style.visibility</p:attrName>
                                        </p:attrNameLst>
                                      </p:cBhvr>
                                      <p:to>
                                        <p:strVal val="visible"/>
                                      </p:to>
                                    </p:set>
                                    <p:animEffect transition="in" filter="fade">
                                      <p:cBhvr>
                                        <p:cTn id="37" dur="3000"/>
                                        <p:tgtEl>
                                          <p:spTgt spid="7">
                                            <p:txEl>
                                              <p:pRg st="7" end="7"/>
                                            </p:txEl>
                                          </p:spTgt>
                                        </p:tgtEl>
                                      </p:cBhvr>
                                    </p:animEffect>
                                    <p:anim calcmode="lin" valueType="num">
                                      <p:cBhvr>
                                        <p:cTn id="38" dur="3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39" dur="3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par>
                          <p:cTn id="40" fill="hold">
                            <p:stCondLst>
                              <p:cond delay="6500"/>
                            </p:stCondLst>
                            <p:childTnLst>
                              <p:par>
                                <p:cTn id="41" presetID="42" presetClass="entr" presetSubtype="0" fill="hold" nodeType="afterEffect">
                                  <p:stCondLst>
                                    <p:cond delay="15000"/>
                                  </p:stCondLst>
                                  <p:childTnLst>
                                    <p:set>
                                      <p:cBhvr>
                                        <p:cTn id="42" dur="1" fill="hold">
                                          <p:stCondLst>
                                            <p:cond delay="0"/>
                                          </p:stCondLst>
                                        </p:cTn>
                                        <p:tgtEl>
                                          <p:spTgt spid="7">
                                            <p:txEl>
                                              <p:pRg st="9" end="9"/>
                                            </p:txEl>
                                          </p:spTgt>
                                        </p:tgtEl>
                                        <p:attrNameLst>
                                          <p:attrName>style.visibility</p:attrName>
                                        </p:attrNameLst>
                                      </p:cBhvr>
                                      <p:to>
                                        <p:strVal val="visible"/>
                                      </p:to>
                                    </p:set>
                                    <p:animEffect transition="in" filter="fade">
                                      <p:cBhvr>
                                        <p:cTn id="43" dur="3000"/>
                                        <p:tgtEl>
                                          <p:spTgt spid="7">
                                            <p:txEl>
                                              <p:pRg st="9" end="9"/>
                                            </p:txEl>
                                          </p:spTgt>
                                        </p:tgtEl>
                                      </p:cBhvr>
                                    </p:animEffect>
                                    <p:anim calcmode="lin" valueType="num">
                                      <p:cBhvr>
                                        <p:cTn id="44" dur="3000" fill="hold"/>
                                        <p:tgtEl>
                                          <p:spTgt spid="7">
                                            <p:txEl>
                                              <p:pRg st="9" end="9"/>
                                            </p:txEl>
                                          </p:spTgt>
                                        </p:tgtEl>
                                        <p:attrNameLst>
                                          <p:attrName>ppt_x</p:attrName>
                                        </p:attrNameLst>
                                      </p:cBhvr>
                                      <p:tavLst>
                                        <p:tav tm="0">
                                          <p:val>
                                            <p:strVal val="#ppt_x"/>
                                          </p:val>
                                        </p:tav>
                                        <p:tav tm="100000">
                                          <p:val>
                                            <p:strVal val="#ppt_x"/>
                                          </p:val>
                                        </p:tav>
                                      </p:tavLst>
                                    </p:anim>
                                    <p:anim calcmode="lin" valueType="num">
                                      <p:cBhvr>
                                        <p:cTn id="45" dur="3000" fill="hold"/>
                                        <p:tgtEl>
                                          <p:spTgt spid="7">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7" name="Rectangle 66">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62114" y="0"/>
            <a:ext cx="3072908"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486646" y="-3486043"/>
            <a:ext cx="2170709" cy="9144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1DC39A4-BF41-77FD-1201-11A3DDABFF31}"/>
              </a:ext>
            </a:extLst>
          </p:cNvPr>
          <p:cNvSpPr>
            <a:spLocks noGrp="1"/>
          </p:cNvSpPr>
          <p:nvPr>
            <p:ph type="title"/>
          </p:nvPr>
        </p:nvSpPr>
        <p:spPr>
          <a:xfrm>
            <a:off x="1037673" y="348865"/>
            <a:ext cx="7288583" cy="1576446"/>
          </a:xfrm>
        </p:spPr>
        <p:txBody>
          <a:bodyPr anchor="ctr">
            <a:normAutofit/>
          </a:bodyPr>
          <a:lstStyle/>
          <a:p>
            <a:r>
              <a:rPr lang="en-US" altLang="en-US" sz="3500" b="1" dirty="0">
                <a:solidFill>
                  <a:srgbClr val="FFFFFF"/>
                </a:solidFill>
                <a:latin typeface="Arial Narrow" panose="020B0606020202030204" pitchFamily="34" charset="0"/>
              </a:rPr>
              <a:t>NRC, NMMSS, and Agreement States</a:t>
            </a:r>
            <a:endParaRPr lang="en-US" sz="3500" dirty="0">
              <a:solidFill>
                <a:srgbClr val="FFFFFF"/>
              </a:solidFill>
            </a:endParaRPr>
          </a:p>
        </p:txBody>
      </p:sp>
      <p:grpSp>
        <p:nvGrpSpPr>
          <p:cNvPr id="10" name="Group 9">
            <a:extLst>
              <a:ext uri="{FF2B5EF4-FFF2-40B4-BE49-F238E27FC236}">
                <a16:creationId xmlns:a16="http://schemas.microsoft.com/office/drawing/2014/main" id="{8D9F63CB-358B-262F-2534-DF608831D9A7}"/>
              </a:ext>
            </a:extLst>
          </p:cNvPr>
          <p:cNvGrpSpPr/>
          <p:nvPr/>
        </p:nvGrpSpPr>
        <p:grpSpPr>
          <a:xfrm>
            <a:off x="483042" y="2615979"/>
            <a:ext cx="8279957" cy="3134778"/>
            <a:chOff x="483042" y="2615979"/>
            <a:chExt cx="8195871" cy="3687242"/>
          </a:xfrm>
        </p:grpSpPr>
        <p:sp>
          <p:nvSpPr>
            <p:cNvPr id="11" name="Freeform: Shape 10">
              <a:extLst>
                <a:ext uri="{FF2B5EF4-FFF2-40B4-BE49-F238E27FC236}">
                  <a16:creationId xmlns:a16="http://schemas.microsoft.com/office/drawing/2014/main" id="{1AA448C1-8AE5-A788-031C-581BDED05B78}"/>
                </a:ext>
              </a:extLst>
            </p:cNvPr>
            <p:cNvSpPr/>
            <p:nvPr/>
          </p:nvSpPr>
          <p:spPr>
            <a:xfrm>
              <a:off x="483042" y="2615979"/>
              <a:ext cx="8195871" cy="857498"/>
            </a:xfrm>
            <a:custGeom>
              <a:avLst/>
              <a:gdLst>
                <a:gd name="connsiteX0" fmla="*/ 0 w 8195871"/>
                <a:gd name="connsiteY0" fmla="*/ 85750 h 857498"/>
                <a:gd name="connsiteX1" fmla="*/ 85750 w 8195871"/>
                <a:gd name="connsiteY1" fmla="*/ 0 h 857498"/>
                <a:gd name="connsiteX2" fmla="*/ 8110121 w 8195871"/>
                <a:gd name="connsiteY2" fmla="*/ 0 h 857498"/>
                <a:gd name="connsiteX3" fmla="*/ 8195871 w 8195871"/>
                <a:gd name="connsiteY3" fmla="*/ 85750 h 857498"/>
                <a:gd name="connsiteX4" fmla="*/ 8195871 w 8195871"/>
                <a:gd name="connsiteY4" fmla="*/ 771748 h 857498"/>
                <a:gd name="connsiteX5" fmla="*/ 8110121 w 8195871"/>
                <a:gd name="connsiteY5" fmla="*/ 857498 h 857498"/>
                <a:gd name="connsiteX6" fmla="*/ 85750 w 8195871"/>
                <a:gd name="connsiteY6" fmla="*/ 857498 h 857498"/>
                <a:gd name="connsiteX7" fmla="*/ 0 w 8195871"/>
                <a:gd name="connsiteY7" fmla="*/ 771748 h 857498"/>
                <a:gd name="connsiteX8" fmla="*/ 0 w 8195871"/>
                <a:gd name="connsiteY8" fmla="*/ 85750 h 85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95871" h="857498">
                  <a:moveTo>
                    <a:pt x="0" y="85750"/>
                  </a:moveTo>
                  <a:cubicBezTo>
                    <a:pt x="0" y="38392"/>
                    <a:pt x="38392" y="0"/>
                    <a:pt x="85750" y="0"/>
                  </a:cubicBezTo>
                  <a:lnTo>
                    <a:pt x="8110121" y="0"/>
                  </a:lnTo>
                  <a:cubicBezTo>
                    <a:pt x="8157479" y="0"/>
                    <a:pt x="8195871" y="38392"/>
                    <a:pt x="8195871" y="85750"/>
                  </a:cubicBezTo>
                  <a:lnTo>
                    <a:pt x="8195871" y="771748"/>
                  </a:lnTo>
                  <a:cubicBezTo>
                    <a:pt x="8195871" y="819106"/>
                    <a:pt x="8157479" y="857498"/>
                    <a:pt x="8110121" y="857498"/>
                  </a:cubicBezTo>
                  <a:lnTo>
                    <a:pt x="85750" y="857498"/>
                  </a:lnTo>
                  <a:cubicBezTo>
                    <a:pt x="38392" y="857498"/>
                    <a:pt x="0" y="819106"/>
                    <a:pt x="0" y="771748"/>
                  </a:cubicBezTo>
                  <a:lnTo>
                    <a:pt x="0" y="85750"/>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816364" tIns="91440" rIns="91441" bIns="91440" numCol="1" spcCol="1270" anchor="ctr" anchorCtr="0">
              <a:noAutofit/>
            </a:bodyPr>
            <a:lstStyle/>
            <a:p>
              <a:pPr marL="0" lvl="0" indent="0" algn="l" defTabSz="1066800">
                <a:lnSpc>
                  <a:spcPct val="90000"/>
                </a:lnSpc>
                <a:spcBef>
                  <a:spcPct val="0"/>
                </a:spcBef>
                <a:spcAft>
                  <a:spcPct val="35000"/>
                </a:spcAft>
                <a:buNone/>
              </a:pPr>
              <a:r>
                <a:rPr lang="en-US" sz="2000" kern="1200" dirty="0">
                  <a:latin typeface="Arial Narrow" panose="020B0606020202030204" pitchFamily="34" charset="0"/>
                </a:rPr>
                <a:t>NRC holds enforcement authority for NMMSS reporting requirements in 10 CFR Part 150. </a:t>
              </a:r>
            </a:p>
          </p:txBody>
        </p:sp>
        <p:sp>
          <p:nvSpPr>
            <p:cNvPr id="13" name="Freeform: Shape 12">
              <a:extLst>
                <a:ext uri="{FF2B5EF4-FFF2-40B4-BE49-F238E27FC236}">
                  <a16:creationId xmlns:a16="http://schemas.microsoft.com/office/drawing/2014/main" id="{A9F469DC-7FD4-FD0A-F9F7-09F24F022402}"/>
                </a:ext>
              </a:extLst>
            </p:cNvPr>
            <p:cNvSpPr/>
            <p:nvPr/>
          </p:nvSpPr>
          <p:spPr>
            <a:xfrm>
              <a:off x="483042" y="3559227"/>
              <a:ext cx="8195871" cy="857498"/>
            </a:xfrm>
            <a:custGeom>
              <a:avLst/>
              <a:gdLst>
                <a:gd name="connsiteX0" fmla="*/ 0 w 8195871"/>
                <a:gd name="connsiteY0" fmla="*/ 85750 h 857498"/>
                <a:gd name="connsiteX1" fmla="*/ 85750 w 8195871"/>
                <a:gd name="connsiteY1" fmla="*/ 0 h 857498"/>
                <a:gd name="connsiteX2" fmla="*/ 8110121 w 8195871"/>
                <a:gd name="connsiteY2" fmla="*/ 0 h 857498"/>
                <a:gd name="connsiteX3" fmla="*/ 8195871 w 8195871"/>
                <a:gd name="connsiteY3" fmla="*/ 85750 h 857498"/>
                <a:gd name="connsiteX4" fmla="*/ 8195871 w 8195871"/>
                <a:gd name="connsiteY4" fmla="*/ 771748 h 857498"/>
                <a:gd name="connsiteX5" fmla="*/ 8110121 w 8195871"/>
                <a:gd name="connsiteY5" fmla="*/ 857498 h 857498"/>
                <a:gd name="connsiteX6" fmla="*/ 85750 w 8195871"/>
                <a:gd name="connsiteY6" fmla="*/ 857498 h 857498"/>
                <a:gd name="connsiteX7" fmla="*/ 0 w 8195871"/>
                <a:gd name="connsiteY7" fmla="*/ 771748 h 857498"/>
                <a:gd name="connsiteX8" fmla="*/ 0 w 8195871"/>
                <a:gd name="connsiteY8" fmla="*/ 85750 h 85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95871" h="857498">
                  <a:moveTo>
                    <a:pt x="0" y="85750"/>
                  </a:moveTo>
                  <a:cubicBezTo>
                    <a:pt x="0" y="38392"/>
                    <a:pt x="38392" y="0"/>
                    <a:pt x="85750" y="0"/>
                  </a:cubicBezTo>
                  <a:lnTo>
                    <a:pt x="8110121" y="0"/>
                  </a:lnTo>
                  <a:cubicBezTo>
                    <a:pt x="8157479" y="0"/>
                    <a:pt x="8195871" y="38392"/>
                    <a:pt x="8195871" y="85750"/>
                  </a:cubicBezTo>
                  <a:lnTo>
                    <a:pt x="8195871" y="771748"/>
                  </a:lnTo>
                  <a:cubicBezTo>
                    <a:pt x="8195871" y="819106"/>
                    <a:pt x="8157479" y="857498"/>
                    <a:pt x="8110121" y="857498"/>
                  </a:cubicBezTo>
                  <a:lnTo>
                    <a:pt x="85750" y="857498"/>
                  </a:lnTo>
                  <a:cubicBezTo>
                    <a:pt x="38392" y="857498"/>
                    <a:pt x="0" y="819106"/>
                    <a:pt x="0" y="771748"/>
                  </a:cubicBezTo>
                  <a:lnTo>
                    <a:pt x="0" y="85750"/>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816364" tIns="91440" rIns="91441" bIns="91440" numCol="1" spcCol="1270" anchor="ctr" anchorCtr="0">
              <a:noAutofit/>
            </a:bodyPr>
            <a:lstStyle/>
            <a:p>
              <a:pPr marL="0" lvl="0" indent="0" algn="l" defTabSz="1066800">
                <a:lnSpc>
                  <a:spcPct val="90000"/>
                </a:lnSpc>
                <a:spcBef>
                  <a:spcPct val="0"/>
                </a:spcBef>
                <a:spcAft>
                  <a:spcPct val="35000"/>
                </a:spcAft>
                <a:buNone/>
              </a:pPr>
              <a:r>
                <a:rPr lang="en-US" sz="2000" kern="1200" dirty="0">
                  <a:latin typeface="Arial Narrow" panose="020B0606020202030204" pitchFamily="34" charset="0"/>
                </a:rPr>
                <a:t>NMMSS notifies NRC when regulatory support is needed to ensure reporting requirements are met. </a:t>
              </a:r>
            </a:p>
          </p:txBody>
        </p:sp>
        <p:sp>
          <p:nvSpPr>
            <p:cNvPr id="15" name="Freeform: Shape 14">
              <a:extLst>
                <a:ext uri="{FF2B5EF4-FFF2-40B4-BE49-F238E27FC236}">
                  <a16:creationId xmlns:a16="http://schemas.microsoft.com/office/drawing/2014/main" id="{BE5CB694-A876-2AB2-1EBF-364B3B21222A}"/>
                </a:ext>
              </a:extLst>
            </p:cNvPr>
            <p:cNvSpPr/>
            <p:nvPr/>
          </p:nvSpPr>
          <p:spPr>
            <a:xfrm>
              <a:off x="483042" y="4502475"/>
              <a:ext cx="8195871" cy="857498"/>
            </a:xfrm>
            <a:custGeom>
              <a:avLst/>
              <a:gdLst>
                <a:gd name="connsiteX0" fmla="*/ 0 w 8195871"/>
                <a:gd name="connsiteY0" fmla="*/ 85750 h 857498"/>
                <a:gd name="connsiteX1" fmla="*/ 85750 w 8195871"/>
                <a:gd name="connsiteY1" fmla="*/ 0 h 857498"/>
                <a:gd name="connsiteX2" fmla="*/ 8110121 w 8195871"/>
                <a:gd name="connsiteY2" fmla="*/ 0 h 857498"/>
                <a:gd name="connsiteX3" fmla="*/ 8195871 w 8195871"/>
                <a:gd name="connsiteY3" fmla="*/ 85750 h 857498"/>
                <a:gd name="connsiteX4" fmla="*/ 8195871 w 8195871"/>
                <a:gd name="connsiteY4" fmla="*/ 771748 h 857498"/>
                <a:gd name="connsiteX5" fmla="*/ 8110121 w 8195871"/>
                <a:gd name="connsiteY5" fmla="*/ 857498 h 857498"/>
                <a:gd name="connsiteX6" fmla="*/ 85750 w 8195871"/>
                <a:gd name="connsiteY6" fmla="*/ 857498 h 857498"/>
                <a:gd name="connsiteX7" fmla="*/ 0 w 8195871"/>
                <a:gd name="connsiteY7" fmla="*/ 771748 h 857498"/>
                <a:gd name="connsiteX8" fmla="*/ 0 w 8195871"/>
                <a:gd name="connsiteY8" fmla="*/ 85750 h 85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95871" h="857498">
                  <a:moveTo>
                    <a:pt x="0" y="85750"/>
                  </a:moveTo>
                  <a:cubicBezTo>
                    <a:pt x="0" y="38392"/>
                    <a:pt x="38392" y="0"/>
                    <a:pt x="85750" y="0"/>
                  </a:cubicBezTo>
                  <a:lnTo>
                    <a:pt x="8110121" y="0"/>
                  </a:lnTo>
                  <a:cubicBezTo>
                    <a:pt x="8157479" y="0"/>
                    <a:pt x="8195871" y="38392"/>
                    <a:pt x="8195871" y="85750"/>
                  </a:cubicBezTo>
                  <a:lnTo>
                    <a:pt x="8195871" y="771748"/>
                  </a:lnTo>
                  <a:cubicBezTo>
                    <a:pt x="8195871" y="819106"/>
                    <a:pt x="8157479" y="857498"/>
                    <a:pt x="8110121" y="857498"/>
                  </a:cubicBezTo>
                  <a:lnTo>
                    <a:pt x="85750" y="857498"/>
                  </a:lnTo>
                  <a:cubicBezTo>
                    <a:pt x="38392" y="857498"/>
                    <a:pt x="0" y="819106"/>
                    <a:pt x="0" y="771748"/>
                  </a:cubicBezTo>
                  <a:lnTo>
                    <a:pt x="0" y="85750"/>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816364" tIns="91440" rIns="91441" bIns="91440" numCol="1" spcCol="1270" anchor="ctr" anchorCtr="0">
              <a:noAutofit/>
            </a:bodyPr>
            <a:lstStyle/>
            <a:p>
              <a:pPr marL="0" lvl="0" indent="0" algn="l" defTabSz="1066800">
                <a:lnSpc>
                  <a:spcPct val="90000"/>
                </a:lnSpc>
                <a:spcBef>
                  <a:spcPct val="0"/>
                </a:spcBef>
                <a:spcAft>
                  <a:spcPct val="35000"/>
                </a:spcAft>
                <a:buNone/>
              </a:pPr>
              <a:r>
                <a:rPr lang="en-US" sz="2000" kern="1200" dirty="0">
                  <a:latin typeface="Arial Narrow" panose="020B0606020202030204" pitchFamily="34" charset="0"/>
                </a:rPr>
                <a:t>NRC coordinates with the Agreement State Liaison regarding compliance with NMMSS reporting.</a:t>
              </a:r>
            </a:p>
          </p:txBody>
        </p:sp>
        <p:sp>
          <p:nvSpPr>
            <p:cNvPr id="20" name="Freeform: Shape 19">
              <a:extLst>
                <a:ext uri="{FF2B5EF4-FFF2-40B4-BE49-F238E27FC236}">
                  <a16:creationId xmlns:a16="http://schemas.microsoft.com/office/drawing/2014/main" id="{704021A3-DB6B-3F3E-507C-E4CDFF931BDC}"/>
                </a:ext>
              </a:extLst>
            </p:cNvPr>
            <p:cNvSpPr/>
            <p:nvPr/>
          </p:nvSpPr>
          <p:spPr>
            <a:xfrm>
              <a:off x="483042" y="5445723"/>
              <a:ext cx="8195871" cy="857498"/>
            </a:xfrm>
            <a:custGeom>
              <a:avLst/>
              <a:gdLst>
                <a:gd name="connsiteX0" fmla="*/ 0 w 8195871"/>
                <a:gd name="connsiteY0" fmla="*/ 85750 h 857498"/>
                <a:gd name="connsiteX1" fmla="*/ 85750 w 8195871"/>
                <a:gd name="connsiteY1" fmla="*/ 0 h 857498"/>
                <a:gd name="connsiteX2" fmla="*/ 8110121 w 8195871"/>
                <a:gd name="connsiteY2" fmla="*/ 0 h 857498"/>
                <a:gd name="connsiteX3" fmla="*/ 8195871 w 8195871"/>
                <a:gd name="connsiteY3" fmla="*/ 85750 h 857498"/>
                <a:gd name="connsiteX4" fmla="*/ 8195871 w 8195871"/>
                <a:gd name="connsiteY4" fmla="*/ 771748 h 857498"/>
                <a:gd name="connsiteX5" fmla="*/ 8110121 w 8195871"/>
                <a:gd name="connsiteY5" fmla="*/ 857498 h 857498"/>
                <a:gd name="connsiteX6" fmla="*/ 85750 w 8195871"/>
                <a:gd name="connsiteY6" fmla="*/ 857498 h 857498"/>
                <a:gd name="connsiteX7" fmla="*/ 0 w 8195871"/>
                <a:gd name="connsiteY7" fmla="*/ 771748 h 857498"/>
                <a:gd name="connsiteX8" fmla="*/ 0 w 8195871"/>
                <a:gd name="connsiteY8" fmla="*/ 85750 h 85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95871" h="857498">
                  <a:moveTo>
                    <a:pt x="0" y="85750"/>
                  </a:moveTo>
                  <a:cubicBezTo>
                    <a:pt x="0" y="38392"/>
                    <a:pt x="38392" y="0"/>
                    <a:pt x="85750" y="0"/>
                  </a:cubicBezTo>
                  <a:lnTo>
                    <a:pt x="8110121" y="0"/>
                  </a:lnTo>
                  <a:cubicBezTo>
                    <a:pt x="8157479" y="0"/>
                    <a:pt x="8195871" y="38392"/>
                    <a:pt x="8195871" y="85750"/>
                  </a:cubicBezTo>
                  <a:lnTo>
                    <a:pt x="8195871" y="771748"/>
                  </a:lnTo>
                  <a:cubicBezTo>
                    <a:pt x="8195871" y="819106"/>
                    <a:pt x="8157479" y="857498"/>
                    <a:pt x="8110121" y="857498"/>
                  </a:cubicBezTo>
                  <a:lnTo>
                    <a:pt x="85750" y="857498"/>
                  </a:lnTo>
                  <a:cubicBezTo>
                    <a:pt x="38392" y="857498"/>
                    <a:pt x="0" y="819106"/>
                    <a:pt x="0" y="771748"/>
                  </a:cubicBezTo>
                  <a:lnTo>
                    <a:pt x="0" y="85750"/>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816364" tIns="91440" rIns="91441" bIns="91440" numCol="1" spcCol="1270" anchor="ctr" anchorCtr="0">
              <a:noAutofit/>
            </a:bodyPr>
            <a:lstStyle/>
            <a:p>
              <a:pPr marL="0" lvl="0" indent="0" algn="l" defTabSz="1066800">
                <a:lnSpc>
                  <a:spcPct val="90000"/>
                </a:lnSpc>
                <a:spcBef>
                  <a:spcPct val="0"/>
                </a:spcBef>
                <a:spcAft>
                  <a:spcPct val="35000"/>
                </a:spcAft>
                <a:buNone/>
              </a:pPr>
              <a:r>
                <a:rPr lang="en-US" sz="2000" kern="1200" dirty="0">
                  <a:latin typeface="Arial Narrow" panose="020B0606020202030204" pitchFamily="34" charset="0"/>
                </a:rPr>
                <a:t>NMMSS analysts can provide direct assistance to Agreement State licensees.</a:t>
              </a:r>
            </a:p>
          </p:txBody>
        </p:sp>
      </p:grpSp>
      <p:pic>
        <p:nvPicPr>
          <p:cNvPr id="23" name="Graphic 22" descr="Bell with solid fill">
            <a:extLst>
              <a:ext uri="{FF2B5EF4-FFF2-40B4-BE49-F238E27FC236}">
                <a16:creationId xmlns:a16="http://schemas.microsoft.com/office/drawing/2014/main" id="{2F78BA83-CBAB-7346-B564-A0214998DF4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5111" y="3509144"/>
            <a:ext cx="614142" cy="614142"/>
          </a:xfrm>
          <a:prstGeom prst="rect">
            <a:avLst/>
          </a:prstGeom>
        </p:spPr>
      </p:pic>
      <p:pic>
        <p:nvPicPr>
          <p:cNvPr id="25" name="Graphic 24" descr="Map compass with solid fill">
            <a:extLst>
              <a:ext uri="{FF2B5EF4-FFF2-40B4-BE49-F238E27FC236}">
                <a16:creationId xmlns:a16="http://schemas.microsoft.com/office/drawing/2014/main" id="{4558F803-9BD0-3D1B-9AAD-060029AB535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37673" y="2637762"/>
            <a:ext cx="729019" cy="729019"/>
          </a:xfrm>
          <a:prstGeom prst="rect">
            <a:avLst/>
          </a:prstGeom>
        </p:spPr>
      </p:pic>
      <p:pic>
        <p:nvPicPr>
          <p:cNvPr id="27" name="Graphic 26" descr="Cycle with people outline">
            <a:extLst>
              <a:ext uri="{FF2B5EF4-FFF2-40B4-BE49-F238E27FC236}">
                <a16:creationId xmlns:a16="http://schemas.microsoft.com/office/drawing/2014/main" id="{6BF798F4-5C0C-83C8-F74E-4C3D235199E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13144" y="4243664"/>
            <a:ext cx="778075" cy="778075"/>
          </a:xfrm>
          <a:prstGeom prst="rect">
            <a:avLst/>
          </a:prstGeom>
        </p:spPr>
      </p:pic>
      <p:pic>
        <p:nvPicPr>
          <p:cNvPr id="29" name="Graphic 28" descr="Transfer outline">
            <a:extLst>
              <a:ext uri="{FF2B5EF4-FFF2-40B4-BE49-F238E27FC236}">
                <a16:creationId xmlns:a16="http://schemas.microsoft.com/office/drawing/2014/main" id="{F47AE7FA-6320-37EA-9B7A-A013C8A8471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62192" y="5051737"/>
            <a:ext cx="669022" cy="669022"/>
          </a:xfrm>
          <a:prstGeom prst="rect">
            <a:avLst/>
          </a:prstGeom>
        </p:spPr>
      </p:pic>
      <p:pic>
        <p:nvPicPr>
          <p:cNvPr id="41" name="Picture 2">
            <a:extLst>
              <a:ext uri="{FF2B5EF4-FFF2-40B4-BE49-F238E27FC236}">
                <a16:creationId xmlns:a16="http://schemas.microsoft.com/office/drawing/2014/main" id="{4E0E1A76-D8BD-43DC-355E-BF47B1E8A6D7}"/>
              </a:ext>
            </a:extLst>
          </p:cNvPr>
          <p:cNvPicPr>
            <a:picLocks noChangeAspect="1" noChangeArrowheads="1"/>
          </p:cNvPicPr>
          <p:nvPr/>
        </p:nvPicPr>
        <p:blipFill>
          <a:blip r:embed="rId10" cstate="print"/>
          <a:srcRect/>
          <a:stretch>
            <a:fillRect/>
          </a:stretch>
        </p:blipFill>
        <p:spPr bwMode="auto">
          <a:xfrm>
            <a:off x="7315200" y="5996758"/>
            <a:ext cx="1676400" cy="591305"/>
          </a:xfrm>
          <a:prstGeom prst="rect">
            <a:avLst/>
          </a:prstGeom>
          <a:noFill/>
          <a:ln w="9525">
            <a:noFill/>
            <a:miter lim="800000"/>
            <a:headEnd/>
            <a:tailEnd/>
          </a:ln>
        </p:spPr>
      </p:pic>
    </p:spTree>
    <p:extLst>
      <p:ext uri="{BB962C8B-B14F-4D97-AF65-F5344CB8AC3E}">
        <p14:creationId xmlns:p14="http://schemas.microsoft.com/office/powerpoint/2010/main" val="3028072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0"/>
                                        <p:tgtEl>
                                          <p:spTgt spid="10"/>
                                        </p:tgtEl>
                                      </p:cBhvr>
                                    </p:animEffect>
                                    <p:anim calcmode="lin" valueType="num">
                                      <p:cBhvr>
                                        <p:cTn id="12" dur="5000" fill="hold"/>
                                        <p:tgtEl>
                                          <p:spTgt spid="10"/>
                                        </p:tgtEl>
                                        <p:attrNameLst>
                                          <p:attrName>ppt_x</p:attrName>
                                        </p:attrNameLst>
                                      </p:cBhvr>
                                      <p:tavLst>
                                        <p:tav tm="0">
                                          <p:val>
                                            <p:strVal val="#ppt_x"/>
                                          </p:val>
                                        </p:tav>
                                        <p:tav tm="100000">
                                          <p:val>
                                            <p:strVal val="#ppt_x"/>
                                          </p:val>
                                        </p:tav>
                                      </p:tavLst>
                                    </p:anim>
                                    <p:anim calcmode="lin" valueType="num">
                                      <p:cBhvr>
                                        <p:cTn id="13" dur="5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5500"/>
                            </p:stCondLst>
                            <p:childTnLst>
                              <p:par>
                                <p:cTn id="15" presetID="10" presetClass="entr" presetSubtype="0" fill="hold"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3000"/>
                                        <p:tgtEl>
                                          <p:spTgt spid="25"/>
                                        </p:tgtEl>
                                      </p:cBhvr>
                                    </p:animEffect>
                                  </p:childTnLst>
                                </p:cTn>
                              </p:par>
                            </p:childTnLst>
                          </p:cTn>
                        </p:par>
                        <p:par>
                          <p:cTn id="18" fill="hold">
                            <p:stCondLst>
                              <p:cond delay="8500"/>
                            </p:stCondLst>
                            <p:childTnLst>
                              <p:par>
                                <p:cTn id="19" presetID="10" presetClass="entr" presetSubtype="0" fill="hold" nodeType="after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fade">
                                      <p:cBhvr>
                                        <p:cTn id="21" dur="3000"/>
                                        <p:tgtEl>
                                          <p:spTgt spid="23"/>
                                        </p:tgtEl>
                                      </p:cBhvr>
                                    </p:animEffect>
                                  </p:childTnLst>
                                </p:cTn>
                              </p:par>
                            </p:childTnLst>
                          </p:cTn>
                        </p:par>
                        <p:par>
                          <p:cTn id="22" fill="hold">
                            <p:stCondLst>
                              <p:cond delay="11500"/>
                            </p:stCondLst>
                            <p:childTnLst>
                              <p:par>
                                <p:cTn id="23" presetID="10" presetClass="entr" presetSubtype="0" fill="hold" nodeType="after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fade">
                                      <p:cBhvr>
                                        <p:cTn id="25" dur="3000"/>
                                        <p:tgtEl>
                                          <p:spTgt spid="27"/>
                                        </p:tgtEl>
                                      </p:cBhvr>
                                    </p:animEffect>
                                  </p:childTnLst>
                                </p:cTn>
                              </p:par>
                            </p:childTnLst>
                          </p:cTn>
                        </p:par>
                        <p:par>
                          <p:cTn id="26" fill="hold">
                            <p:stCondLst>
                              <p:cond delay="14500"/>
                            </p:stCondLst>
                            <p:childTnLst>
                              <p:par>
                                <p:cTn id="27" presetID="10" presetClass="entr" presetSubtype="0" fill="hold" nodeType="after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3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7" name="Rectangle 66">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62114" y="0"/>
            <a:ext cx="3072908"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486646" y="-3486043"/>
            <a:ext cx="2170709" cy="9144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1DC39A4-BF41-77FD-1201-11A3DDABFF31}"/>
              </a:ext>
            </a:extLst>
          </p:cNvPr>
          <p:cNvSpPr>
            <a:spLocks noGrp="1"/>
          </p:cNvSpPr>
          <p:nvPr>
            <p:ph type="title"/>
          </p:nvPr>
        </p:nvSpPr>
        <p:spPr>
          <a:xfrm>
            <a:off x="1037673" y="348865"/>
            <a:ext cx="7288583" cy="1576446"/>
          </a:xfrm>
        </p:spPr>
        <p:txBody>
          <a:bodyPr anchor="ctr">
            <a:normAutofit/>
          </a:bodyPr>
          <a:lstStyle/>
          <a:p>
            <a:r>
              <a:rPr lang="en-US" sz="3600" b="1" dirty="0">
                <a:solidFill>
                  <a:schemeClr val="bg1"/>
                </a:solidFill>
                <a:latin typeface="Arial Narrow" panose="020B0606020202030204" pitchFamily="34" charset="0"/>
              </a:rPr>
              <a:t>2022 Annual NMMSS Users Training</a:t>
            </a:r>
            <a:endParaRPr lang="en-US" sz="3500" dirty="0">
              <a:solidFill>
                <a:schemeClr val="bg1"/>
              </a:solidFill>
            </a:endParaRPr>
          </a:p>
        </p:txBody>
      </p:sp>
      <p:pic>
        <p:nvPicPr>
          <p:cNvPr id="23" name="Graphic 22" descr="Bell with solid fill">
            <a:extLst>
              <a:ext uri="{FF2B5EF4-FFF2-40B4-BE49-F238E27FC236}">
                <a16:creationId xmlns:a16="http://schemas.microsoft.com/office/drawing/2014/main" id="{2F78BA83-CBAB-7346-B564-A0214998DF4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6058" y="3588282"/>
            <a:ext cx="804640" cy="804640"/>
          </a:xfrm>
          <a:prstGeom prst="rect">
            <a:avLst/>
          </a:prstGeom>
        </p:spPr>
      </p:pic>
      <p:pic>
        <p:nvPicPr>
          <p:cNvPr id="27" name="Graphic 26" descr="Cycle with people outline">
            <a:extLst>
              <a:ext uri="{FF2B5EF4-FFF2-40B4-BE49-F238E27FC236}">
                <a16:creationId xmlns:a16="http://schemas.microsoft.com/office/drawing/2014/main" id="{6BF798F4-5C0C-83C8-F74E-4C3D235199E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31178" y="4474024"/>
            <a:ext cx="914400" cy="914400"/>
          </a:xfrm>
          <a:prstGeom prst="rect">
            <a:avLst/>
          </a:prstGeom>
        </p:spPr>
      </p:pic>
      <p:pic>
        <p:nvPicPr>
          <p:cNvPr id="29" name="Graphic 28" descr="Transfer outline">
            <a:extLst>
              <a:ext uri="{FF2B5EF4-FFF2-40B4-BE49-F238E27FC236}">
                <a16:creationId xmlns:a16="http://schemas.microsoft.com/office/drawing/2014/main" id="{F47AE7FA-6320-37EA-9B7A-A013C8A8471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31178" y="5416875"/>
            <a:ext cx="914400" cy="914400"/>
          </a:xfrm>
          <a:prstGeom prst="rect">
            <a:avLst/>
          </a:prstGeom>
        </p:spPr>
      </p:pic>
      <p:graphicFrame>
        <p:nvGraphicFramePr>
          <p:cNvPr id="17" name="Content Placeholder 16">
            <a:extLst>
              <a:ext uri="{FF2B5EF4-FFF2-40B4-BE49-F238E27FC236}">
                <a16:creationId xmlns:a16="http://schemas.microsoft.com/office/drawing/2014/main" id="{AA239764-87EA-25EB-B2E3-6A2DECE18ED9}"/>
              </a:ext>
            </a:extLst>
          </p:cNvPr>
          <p:cNvGraphicFramePr>
            <a:graphicFrameLocks noGrp="1"/>
          </p:cNvGraphicFramePr>
          <p:nvPr>
            <p:ph idx="1"/>
            <p:extLst>
              <p:ext uri="{D42A27DB-BD31-4B8C-83A1-F6EECF244321}">
                <p14:modId xmlns:p14="http://schemas.microsoft.com/office/powerpoint/2010/main" val="174322727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28" name="Picture 2">
            <a:extLst>
              <a:ext uri="{FF2B5EF4-FFF2-40B4-BE49-F238E27FC236}">
                <a16:creationId xmlns:a16="http://schemas.microsoft.com/office/drawing/2014/main" id="{0C19B660-BA88-BB4C-7280-CA1C2A43678C}"/>
              </a:ext>
            </a:extLst>
          </p:cNvPr>
          <p:cNvPicPr>
            <a:picLocks noChangeAspect="1" noChangeArrowheads="1"/>
          </p:cNvPicPr>
          <p:nvPr/>
        </p:nvPicPr>
        <p:blipFill>
          <a:blip r:embed="rId13" cstate="print"/>
          <a:srcRect/>
          <a:stretch>
            <a:fillRect/>
          </a:stretch>
        </p:blipFill>
        <p:spPr bwMode="auto">
          <a:xfrm>
            <a:off x="7086600" y="5933067"/>
            <a:ext cx="1676400" cy="591305"/>
          </a:xfrm>
          <a:prstGeom prst="rect">
            <a:avLst/>
          </a:prstGeom>
          <a:noFill/>
          <a:ln w="9525">
            <a:noFill/>
            <a:miter lim="800000"/>
            <a:headEnd/>
            <a:tailEnd/>
          </a:ln>
        </p:spPr>
      </p:pic>
    </p:spTree>
    <p:extLst>
      <p:ext uri="{BB962C8B-B14F-4D97-AF65-F5344CB8AC3E}">
        <p14:creationId xmlns:p14="http://schemas.microsoft.com/office/powerpoint/2010/main" val="165192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7">
                                            <p:graphicEl>
                                              <a:dgm id="{048AD8AA-6602-4338-BCCE-3E5A783757A4}"/>
                                            </p:graphicEl>
                                          </p:spTgt>
                                        </p:tgtEl>
                                        <p:attrNameLst>
                                          <p:attrName>style.visibility</p:attrName>
                                        </p:attrNameLst>
                                      </p:cBhvr>
                                      <p:to>
                                        <p:strVal val="visible"/>
                                      </p:to>
                                    </p:set>
                                    <p:animEffect transition="in" filter="fade">
                                      <p:cBhvr>
                                        <p:cTn id="11" dur="3000"/>
                                        <p:tgtEl>
                                          <p:spTgt spid="17">
                                            <p:graphicEl>
                                              <a:dgm id="{048AD8AA-6602-4338-BCCE-3E5A783757A4}"/>
                                            </p:graphicEl>
                                          </p:spTgt>
                                        </p:tgtEl>
                                      </p:cBhvr>
                                    </p:animEffect>
                                    <p:anim calcmode="lin" valueType="num">
                                      <p:cBhvr>
                                        <p:cTn id="12" dur="3000" fill="hold"/>
                                        <p:tgtEl>
                                          <p:spTgt spid="17">
                                            <p:graphicEl>
                                              <a:dgm id="{048AD8AA-6602-4338-BCCE-3E5A783757A4}"/>
                                            </p:graphicEl>
                                          </p:spTgt>
                                        </p:tgtEl>
                                        <p:attrNameLst>
                                          <p:attrName>ppt_x</p:attrName>
                                        </p:attrNameLst>
                                      </p:cBhvr>
                                      <p:tavLst>
                                        <p:tav tm="0">
                                          <p:val>
                                            <p:strVal val="#ppt_x"/>
                                          </p:val>
                                        </p:tav>
                                        <p:tav tm="100000">
                                          <p:val>
                                            <p:strVal val="#ppt_x"/>
                                          </p:val>
                                        </p:tav>
                                      </p:tavLst>
                                    </p:anim>
                                    <p:anim calcmode="lin" valueType="num">
                                      <p:cBhvr>
                                        <p:cTn id="13" dur="3000" fill="hold"/>
                                        <p:tgtEl>
                                          <p:spTgt spid="17">
                                            <p:graphicEl>
                                              <a:dgm id="{048AD8AA-6602-4338-BCCE-3E5A783757A4}"/>
                                            </p:graphicEl>
                                          </p:spTgt>
                                        </p:tgtEl>
                                        <p:attrNameLst>
                                          <p:attrName>ppt_y</p:attrName>
                                        </p:attrNameLst>
                                      </p:cBhvr>
                                      <p:tavLst>
                                        <p:tav tm="0">
                                          <p:val>
                                            <p:strVal val="#ppt_y+.1"/>
                                          </p:val>
                                        </p:tav>
                                        <p:tav tm="100000">
                                          <p:val>
                                            <p:strVal val="#ppt_y"/>
                                          </p:val>
                                        </p:tav>
                                      </p:tavLst>
                                    </p:anim>
                                  </p:childTnLst>
                                </p:cTn>
                              </p:par>
                            </p:childTnLst>
                          </p:cTn>
                        </p:par>
                        <p:par>
                          <p:cTn id="14" fill="hold">
                            <p:stCondLst>
                              <p:cond delay="3500"/>
                            </p:stCondLst>
                            <p:childTnLst>
                              <p:par>
                                <p:cTn id="15" presetID="42" presetClass="entr" presetSubtype="0" fill="hold" grpId="0" nodeType="afterEffect">
                                  <p:stCondLst>
                                    <p:cond delay="0"/>
                                  </p:stCondLst>
                                  <p:childTnLst>
                                    <p:set>
                                      <p:cBhvr>
                                        <p:cTn id="16" dur="1" fill="hold">
                                          <p:stCondLst>
                                            <p:cond delay="0"/>
                                          </p:stCondLst>
                                        </p:cTn>
                                        <p:tgtEl>
                                          <p:spTgt spid="17">
                                            <p:graphicEl>
                                              <a:dgm id="{D4A8F137-B7E1-4590-95FD-F122D4032EB0}"/>
                                            </p:graphicEl>
                                          </p:spTgt>
                                        </p:tgtEl>
                                        <p:attrNameLst>
                                          <p:attrName>style.visibility</p:attrName>
                                        </p:attrNameLst>
                                      </p:cBhvr>
                                      <p:to>
                                        <p:strVal val="visible"/>
                                      </p:to>
                                    </p:set>
                                    <p:animEffect transition="in" filter="fade">
                                      <p:cBhvr>
                                        <p:cTn id="17" dur="3000"/>
                                        <p:tgtEl>
                                          <p:spTgt spid="17">
                                            <p:graphicEl>
                                              <a:dgm id="{D4A8F137-B7E1-4590-95FD-F122D4032EB0}"/>
                                            </p:graphicEl>
                                          </p:spTgt>
                                        </p:tgtEl>
                                      </p:cBhvr>
                                    </p:animEffect>
                                    <p:anim calcmode="lin" valueType="num">
                                      <p:cBhvr>
                                        <p:cTn id="18" dur="3000" fill="hold"/>
                                        <p:tgtEl>
                                          <p:spTgt spid="17">
                                            <p:graphicEl>
                                              <a:dgm id="{D4A8F137-B7E1-4590-95FD-F122D4032EB0}"/>
                                            </p:graphicEl>
                                          </p:spTgt>
                                        </p:tgtEl>
                                        <p:attrNameLst>
                                          <p:attrName>ppt_x</p:attrName>
                                        </p:attrNameLst>
                                      </p:cBhvr>
                                      <p:tavLst>
                                        <p:tav tm="0">
                                          <p:val>
                                            <p:strVal val="#ppt_x"/>
                                          </p:val>
                                        </p:tav>
                                        <p:tav tm="100000">
                                          <p:val>
                                            <p:strVal val="#ppt_x"/>
                                          </p:val>
                                        </p:tav>
                                      </p:tavLst>
                                    </p:anim>
                                    <p:anim calcmode="lin" valueType="num">
                                      <p:cBhvr>
                                        <p:cTn id="19" dur="3000" fill="hold"/>
                                        <p:tgtEl>
                                          <p:spTgt spid="17">
                                            <p:graphicEl>
                                              <a:dgm id="{D4A8F137-B7E1-4590-95FD-F122D4032EB0}"/>
                                            </p:graphicEl>
                                          </p:spTgt>
                                        </p:tgtEl>
                                        <p:attrNameLst>
                                          <p:attrName>ppt_y</p:attrName>
                                        </p:attrNameLst>
                                      </p:cBhvr>
                                      <p:tavLst>
                                        <p:tav tm="0">
                                          <p:val>
                                            <p:strVal val="#ppt_y+.1"/>
                                          </p:val>
                                        </p:tav>
                                        <p:tav tm="100000">
                                          <p:val>
                                            <p:strVal val="#ppt_y"/>
                                          </p:val>
                                        </p:tav>
                                      </p:tavLst>
                                    </p:anim>
                                  </p:childTnLst>
                                </p:cTn>
                              </p:par>
                            </p:childTnLst>
                          </p:cTn>
                        </p:par>
                        <p:par>
                          <p:cTn id="20" fill="hold">
                            <p:stCondLst>
                              <p:cond delay="6500"/>
                            </p:stCondLst>
                            <p:childTnLst>
                              <p:par>
                                <p:cTn id="21" presetID="42" presetClass="entr" presetSubtype="0" fill="hold" grpId="0" nodeType="afterEffect">
                                  <p:stCondLst>
                                    <p:cond delay="0"/>
                                  </p:stCondLst>
                                  <p:childTnLst>
                                    <p:set>
                                      <p:cBhvr>
                                        <p:cTn id="22" dur="1" fill="hold">
                                          <p:stCondLst>
                                            <p:cond delay="0"/>
                                          </p:stCondLst>
                                        </p:cTn>
                                        <p:tgtEl>
                                          <p:spTgt spid="17">
                                            <p:graphicEl>
                                              <a:dgm id="{1ACA49D6-2C3F-4D02-BC6D-1DCB3F5F3C63}"/>
                                            </p:graphicEl>
                                          </p:spTgt>
                                        </p:tgtEl>
                                        <p:attrNameLst>
                                          <p:attrName>style.visibility</p:attrName>
                                        </p:attrNameLst>
                                      </p:cBhvr>
                                      <p:to>
                                        <p:strVal val="visible"/>
                                      </p:to>
                                    </p:set>
                                    <p:animEffect transition="in" filter="fade">
                                      <p:cBhvr>
                                        <p:cTn id="23" dur="3000"/>
                                        <p:tgtEl>
                                          <p:spTgt spid="17">
                                            <p:graphicEl>
                                              <a:dgm id="{1ACA49D6-2C3F-4D02-BC6D-1DCB3F5F3C63}"/>
                                            </p:graphicEl>
                                          </p:spTgt>
                                        </p:tgtEl>
                                      </p:cBhvr>
                                    </p:animEffect>
                                    <p:anim calcmode="lin" valueType="num">
                                      <p:cBhvr>
                                        <p:cTn id="24" dur="3000" fill="hold"/>
                                        <p:tgtEl>
                                          <p:spTgt spid="17">
                                            <p:graphicEl>
                                              <a:dgm id="{1ACA49D6-2C3F-4D02-BC6D-1DCB3F5F3C63}"/>
                                            </p:graphicEl>
                                          </p:spTgt>
                                        </p:tgtEl>
                                        <p:attrNameLst>
                                          <p:attrName>ppt_x</p:attrName>
                                        </p:attrNameLst>
                                      </p:cBhvr>
                                      <p:tavLst>
                                        <p:tav tm="0">
                                          <p:val>
                                            <p:strVal val="#ppt_x"/>
                                          </p:val>
                                        </p:tav>
                                        <p:tav tm="100000">
                                          <p:val>
                                            <p:strVal val="#ppt_x"/>
                                          </p:val>
                                        </p:tav>
                                      </p:tavLst>
                                    </p:anim>
                                    <p:anim calcmode="lin" valueType="num">
                                      <p:cBhvr>
                                        <p:cTn id="25" dur="3000" fill="hold"/>
                                        <p:tgtEl>
                                          <p:spTgt spid="17">
                                            <p:graphicEl>
                                              <a:dgm id="{1ACA49D6-2C3F-4D02-BC6D-1DCB3F5F3C63}"/>
                                            </p:graphicEl>
                                          </p:spTgt>
                                        </p:tgtEl>
                                        <p:attrNameLst>
                                          <p:attrName>ppt_y</p:attrName>
                                        </p:attrNameLst>
                                      </p:cBhvr>
                                      <p:tavLst>
                                        <p:tav tm="0">
                                          <p:val>
                                            <p:strVal val="#ppt_y+.1"/>
                                          </p:val>
                                        </p:tav>
                                        <p:tav tm="100000">
                                          <p:val>
                                            <p:strVal val="#ppt_y"/>
                                          </p:val>
                                        </p:tav>
                                      </p:tavLst>
                                    </p:anim>
                                  </p:childTnLst>
                                </p:cTn>
                              </p:par>
                            </p:childTnLst>
                          </p:cTn>
                        </p:par>
                        <p:par>
                          <p:cTn id="26" fill="hold">
                            <p:stCondLst>
                              <p:cond delay="9500"/>
                            </p:stCondLst>
                            <p:childTnLst>
                              <p:par>
                                <p:cTn id="27" presetID="42" presetClass="entr" presetSubtype="0" fill="hold" grpId="0" nodeType="afterEffect">
                                  <p:stCondLst>
                                    <p:cond delay="0"/>
                                  </p:stCondLst>
                                  <p:childTnLst>
                                    <p:set>
                                      <p:cBhvr>
                                        <p:cTn id="28" dur="1" fill="hold">
                                          <p:stCondLst>
                                            <p:cond delay="0"/>
                                          </p:stCondLst>
                                        </p:cTn>
                                        <p:tgtEl>
                                          <p:spTgt spid="17">
                                            <p:graphicEl>
                                              <a:dgm id="{8FC3A082-F07F-4AC1-B666-7BB51E90687D}"/>
                                            </p:graphicEl>
                                          </p:spTgt>
                                        </p:tgtEl>
                                        <p:attrNameLst>
                                          <p:attrName>style.visibility</p:attrName>
                                        </p:attrNameLst>
                                      </p:cBhvr>
                                      <p:to>
                                        <p:strVal val="visible"/>
                                      </p:to>
                                    </p:set>
                                    <p:animEffect transition="in" filter="fade">
                                      <p:cBhvr>
                                        <p:cTn id="29" dur="3000"/>
                                        <p:tgtEl>
                                          <p:spTgt spid="17">
                                            <p:graphicEl>
                                              <a:dgm id="{8FC3A082-F07F-4AC1-B666-7BB51E90687D}"/>
                                            </p:graphicEl>
                                          </p:spTgt>
                                        </p:tgtEl>
                                      </p:cBhvr>
                                    </p:animEffect>
                                    <p:anim calcmode="lin" valueType="num">
                                      <p:cBhvr>
                                        <p:cTn id="30" dur="3000" fill="hold"/>
                                        <p:tgtEl>
                                          <p:spTgt spid="17">
                                            <p:graphicEl>
                                              <a:dgm id="{8FC3A082-F07F-4AC1-B666-7BB51E90687D}"/>
                                            </p:graphicEl>
                                          </p:spTgt>
                                        </p:tgtEl>
                                        <p:attrNameLst>
                                          <p:attrName>ppt_x</p:attrName>
                                        </p:attrNameLst>
                                      </p:cBhvr>
                                      <p:tavLst>
                                        <p:tav tm="0">
                                          <p:val>
                                            <p:strVal val="#ppt_x"/>
                                          </p:val>
                                        </p:tav>
                                        <p:tav tm="100000">
                                          <p:val>
                                            <p:strVal val="#ppt_x"/>
                                          </p:val>
                                        </p:tav>
                                      </p:tavLst>
                                    </p:anim>
                                    <p:anim calcmode="lin" valueType="num">
                                      <p:cBhvr>
                                        <p:cTn id="31" dur="3000" fill="hold"/>
                                        <p:tgtEl>
                                          <p:spTgt spid="17">
                                            <p:graphicEl>
                                              <a:dgm id="{8FC3A082-F07F-4AC1-B666-7BB51E90687D}"/>
                                            </p:graphicEl>
                                          </p:spTgt>
                                        </p:tgtEl>
                                        <p:attrNameLst>
                                          <p:attrName>ppt_y</p:attrName>
                                        </p:attrNameLst>
                                      </p:cBhvr>
                                      <p:tavLst>
                                        <p:tav tm="0">
                                          <p:val>
                                            <p:strVal val="#ppt_y+.1"/>
                                          </p:val>
                                        </p:tav>
                                        <p:tav tm="100000">
                                          <p:val>
                                            <p:strVal val="#ppt_y"/>
                                          </p:val>
                                        </p:tav>
                                      </p:tavLst>
                                    </p:anim>
                                  </p:childTnLst>
                                </p:cTn>
                              </p:par>
                            </p:childTnLst>
                          </p:cTn>
                        </p:par>
                        <p:par>
                          <p:cTn id="32" fill="hold">
                            <p:stCondLst>
                              <p:cond delay="12500"/>
                            </p:stCondLst>
                            <p:childTnLst>
                              <p:par>
                                <p:cTn id="33" presetID="42" presetClass="entr" presetSubtype="0" fill="hold" grpId="0" nodeType="afterEffect">
                                  <p:stCondLst>
                                    <p:cond delay="0"/>
                                  </p:stCondLst>
                                  <p:childTnLst>
                                    <p:set>
                                      <p:cBhvr>
                                        <p:cTn id="34" dur="1" fill="hold">
                                          <p:stCondLst>
                                            <p:cond delay="0"/>
                                          </p:stCondLst>
                                        </p:cTn>
                                        <p:tgtEl>
                                          <p:spTgt spid="17">
                                            <p:graphicEl>
                                              <a:dgm id="{AF39B105-D5FF-42C4-B775-ED8BCF64D06E}"/>
                                            </p:graphicEl>
                                          </p:spTgt>
                                        </p:tgtEl>
                                        <p:attrNameLst>
                                          <p:attrName>style.visibility</p:attrName>
                                        </p:attrNameLst>
                                      </p:cBhvr>
                                      <p:to>
                                        <p:strVal val="visible"/>
                                      </p:to>
                                    </p:set>
                                    <p:animEffect transition="in" filter="fade">
                                      <p:cBhvr>
                                        <p:cTn id="35" dur="3000"/>
                                        <p:tgtEl>
                                          <p:spTgt spid="17">
                                            <p:graphicEl>
                                              <a:dgm id="{AF39B105-D5FF-42C4-B775-ED8BCF64D06E}"/>
                                            </p:graphicEl>
                                          </p:spTgt>
                                        </p:tgtEl>
                                      </p:cBhvr>
                                    </p:animEffect>
                                    <p:anim calcmode="lin" valueType="num">
                                      <p:cBhvr>
                                        <p:cTn id="36" dur="3000" fill="hold"/>
                                        <p:tgtEl>
                                          <p:spTgt spid="17">
                                            <p:graphicEl>
                                              <a:dgm id="{AF39B105-D5FF-42C4-B775-ED8BCF64D06E}"/>
                                            </p:graphicEl>
                                          </p:spTgt>
                                        </p:tgtEl>
                                        <p:attrNameLst>
                                          <p:attrName>ppt_x</p:attrName>
                                        </p:attrNameLst>
                                      </p:cBhvr>
                                      <p:tavLst>
                                        <p:tav tm="0">
                                          <p:val>
                                            <p:strVal val="#ppt_x"/>
                                          </p:val>
                                        </p:tav>
                                        <p:tav tm="100000">
                                          <p:val>
                                            <p:strVal val="#ppt_x"/>
                                          </p:val>
                                        </p:tav>
                                      </p:tavLst>
                                    </p:anim>
                                    <p:anim calcmode="lin" valueType="num">
                                      <p:cBhvr>
                                        <p:cTn id="37" dur="3000" fill="hold"/>
                                        <p:tgtEl>
                                          <p:spTgt spid="17">
                                            <p:graphicEl>
                                              <a:dgm id="{AF39B105-D5FF-42C4-B775-ED8BCF64D06E}"/>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17"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7" name="Rectangle 66">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62114" y="0"/>
            <a:ext cx="3072908"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486646" y="-3486043"/>
            <a:ext cx="2170709" cy="9144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1DC39A4-BF41-77FD-1201-11A3DDABFF31}"/>
              </a:ext>
            </a:extLst>
          </p:cNvPr>
          <p:cNvSpPr>
            <a:spLocks noGrp="1"/>
          </p:cNvSpPr>
          <p:nvPr>
            <p:ph type="title"/>
          </p:nvPr>
        </p:nvSpPr>
        <p:spPr>
          <a:xfrm>
            <a:off x="1037673" y="348865"/>
            <a:ext cx="7288583" cy="1576446"/>
          </a:xfrm>
        </p:spPr>
        <p:txBody>
          <a:bodyPr anchor="ctr">
            <a:normAutofit/>
          </a:bodyPr>
          <a:lstStyle/>
          <a:p>
            <a:r>
              <a:rPr lang="en-US" altLang="en-US" sz="3500" b="1" dirty="0">
                <a:solidFill>
                  <a:srgbClr val="FFFFFF"/>
                </a:solidFill>
                <a:latin typeface="Arial Narrow" panose="020B0606020202030204" pitchFamily="34" charset="0"/>
              </a:rPr>
              <a:t>Questions</a:t>
            </a:r>
            <a:endParaRPr lang="en-US" sz="3500" dirty="0">
              <a:solidFill>
                <a:srgbClr val="FFFFFF"/>
              </a:solidFill>
            </a:endParaRPr>
          </a:p>
        </p:txBody>
      </p:sp>
      <p:pic>
        <p:nvPicPr>
          <p:cNvPr id="23" name="Graphic 22" descr="Bell with solid fill">
            <a:extLst>
              <a:ext uri="{FF2B5EF4-FFF2-40B4-BE49-F238E27FC236}">
                <a16:creationId xmlns:a16="http://schemas.microsoft.com/office/drawing/2014/main" id="{2F78BA83-CBAB-7346-B564-A0214998DF4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6058" y="3588282"/>
            <a:ext cx="804640" cy="804640"/>
          </a:xfrm>
          <a:prstGeom prst="rect">
            <a:avLst/>
          </a:prstGeom>
        </p:spPr>
      </p:pic>
      <p:pic>
        <p:nvPicPr>
          <p:cNvPr id="25" name="Graphic 24" descr="Map compass with solid fill">
            <a:extLst>
              <a:ext uri="{FF2B5EF4-FFF2-40B4-BE49-F238E27FC236}">
                <a16:creationId xmlns:a16="http://schemas.microsoft.com/office/drawing/2014/main" id="{4558F803-9BD0-3D1B-9AAD-060029AB535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31178" y="2601952"/>
            <a:ext cx="914400" cy="914400"/>
          </a:xfrm>
          <a:prstGeom prst="rect">
            <a:avLst/>
          </a:prstGeom>
        </p:spPr>
      </p:pic>
      <p:pic>
        <p:nvPicPr>
          <p:cNvPr id="27" name="Graphic 26" descr="Cycle with people outline">
            <a:extLst>
              <a:ext uri="{FF2B5EF4-FFF2-40B4-BE49-F238E27FC236}">
                <a16:creationId xmlns:a16="http://schemas.microsoft.com/office/drawing/2014/main" id="{6BF798F4-5C0C-83C8-F74E-4C3D235199E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31178" y="4474024"/>
            <a:ext cx="914400" cy="914400"/>
          </a:xfrm>
          <a:prstGeom prst="rect">
            <a:avLst/>
          </a:prstGeom>
        </p:spPr>
      </p:pic>
      <p:pic>
        <p:nvPicPr>
          <p:cNvPr id="29" name="Graphic 28" descr="Transfer outline">
            <a:extLst>
              <a:ext uri="{FF2B5EF4-FFF2-40B4-BE49-F238E27FC236}">
                <a16:creationId xmlns:a16="http://schemas.microsoft.com/office/drawing/2014/main" id="{F47AE7FA-6320-37EA-9B7A-A013C8A8471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31178" y="5416875"/>
            <a:ext cx="914400" cy="914400"/>
          </a:xfrm>
          <a:prstGeom prst="rect">
            <a:avLst/>
          </a:prstGeom>
        </p:spPr>
      </p:pic>
      <p:sp>
        <p:nvSpPr>
          <p:cNvPr id="16" name="Content Placeholder 2">
            <a:extLst>
              <a:ext uri="{FF2B5EF4-FFF2-40B4-BE49-F238E27FC236}">
                <a16:creationId xmlns:a16="http://schemas.microsoft.com/office/drawing/2014/main" id="{7E85D480-F401-EE6E-EAB0-F2E064EB4439}"/>
              </a:ext>
            </a:extLst>
          </p:cNvPr>
          <p:cNvSpPr txBox="1">
            <a:spLocks/>
          </p:cNvSpPr>
          <p:nvPr/>
        </p:nvSpPr>
        <p:spPr>
          <a:xfrm>
            <a:off x="621829" y="1912611"/>
            <a:ext cx="8120270" cy="4629725"/>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lnSpc>
                <a:spcPct val="110000"/>
              </a:lnSpc>
              <a:buNone/>
              <a:defRPr/>
            </a:pPr>
            <a:br>
              <a:rPr lang="en-US" sz="2800" dirty="0">
                <a:latin typeface="Arial Narrow" panose="020B0606020202030204" pitchFamily="34" charset="0"/>
              </a:rPr>
            </a:br>
            <a:r>
              <a:rPr lang="en-US" sz="2800" b="1" u="sng" dirty="0">
                <a:latin typeface="Arial Narrow" panose="020B0606020202030204" pitchFamily="34" charset="0"/>
              </a:rPr>
              <a:t>NRC</a:t>
            </a:r>
          </a:p>
          <a:p>
            <a:pPr marL="0" indent="0" algn="ctr">
              <a:lnSpc>
                <a:spcPct val="110000"/>
              </a:lnSpc>
              <a:buNone/>
              <a:defRPr/>
            </a:pPr>
            <a:r>
              <a:rPr lang="en-US" sz="2000" dirty="0">
                <a:latin typeface="Arial Narrow" panose="020B0606020202030204" pitchFamily="34" charset="0"/>
              </a:rPr>
              <a:t>Mirabelle Shoemaker </a:t>
            </a:r>
          </a:p>
          <a:p>
            <a:pPr marL="0" indent="0" algn="ctr">
              <a:lnSpc>
                <a:spcPct val="110000"/>
              </a:lnSpc>
              <a:buNone/>
              <a:defRPr/>
            </a:pPr>
            <a:r>
              <a:rPr lang="en-US" sz="2000" dirty="0">
                <a:latin typeface="Arial Narrow" panose="020B0606020202030204" pitchFamily="34" charset="0"/>
                <a:hlinkClick r:id="rId10"/>
              </a:rPr>
              <a:t>mirabelle.shoemaker@nrc.gov</a:t>
            </a:r>
            <a:r>
              <a:rPr lang="en-US" sz="2000" dirty="0">
                <a:latin typeface="Arial Narrow" panose="020B0606020202030204" pitchFamily="34" charset="0"/>
              </a:rPr>
              <a:t> </a:t>
            </a:r>
          </a:p>
          <a:p>
            <a:pPr marL="0" indent="0" algn="ctr">
              <a:lnSpc>
                <a:spcPct val="110000"/>
              </a:lnSpc>
              <a:buNone/>
              <a:defRPr/>
            </a:pPr>
            <a:endParaRPr lang="en-US" sz="2000" dirty="0">
              <a:latin typeface="Arial Narrow" panose="020B0606020202030204" pitchFamily="34" charset="0"/>
            </a:endParaRPr>
          </a:p>
          <a:p>
            <a:pPr marL="0" indent="0" algn="ctr">
              <a:lnSpc>
                <a:spcPct val="110000"/>
              </a:lnSpc>
              <a:buNone/>
              <a:defRPr/>
            </a:pPr>
            <a:r>
              <a:rPr lang="en-US" sz="2800" b="1" u="sng" dirty="0">
                <a:latin typeface="Arial Narrow" panose="020B0606020202030204" pitchFamily="34" charset="0"/>
              </a:rPr>
              <a:t>DOE</a:t>
            </a:r>
          </a:p>
          <a:p>
            <a:pPr marL="0" indent="0" algn="ctr">
              <a:lnSpc>
                <a:spcPct val="110000"/>
              </a:lnSpc>
              <a:buNone/>
              <a:defRPr/>
            </a:pPr>
            <a:r>
              <a:rPr lang="en-US" sz="2000" dirty="0">
                <a:latin typeface="Arial Narrow" panose="020B0606020202030204" pitchFamily="34" charset="0"/>
              </a:rPr>
              <a:t>Pete Dessaules</a:t>
            </a:r>
          </a:p>
          <a:p>
            <a:pPr marL="0" indent="0" algn="ctr">
              <a:lnSpc>
                <a:spcPct val="110000"/>
              </a:lnSpc>
              <a:buNone/>
              <a:defRPr/>
            </a:pPr>
            <a:r>
              <a:rPr lang="en-US" sz="2000" dirty="0">
                <a:latin typeface="Arial Narrow" panose="020B0606020202030204" pitchFamily="34" charset="0"/>
                <a:hlinkClick r:id="rId11"/>
              </a:rPr>
              <a:t>pete.dessaules@nnsa.doe.gov</a:t>
            </a:r>
            <a:endParaRPr lang="en-US" sz="2000" dirty="0">
              <a:latin typeface="Arial Narrow" panose="020B0606020202030204" pitchFamily="34" charset="0"/>
            </a:endParaRPr>
          </a:p>
          <a:p>
            <a:pPr marL="0" indent="0" algn="ctr">
              <a:lnSpc>
                <a:spcPct val="110000"/>
              </a:lnSpc>
              <a:buNone/>
              <a:defRPr/>
            </a:pPr>
            <a:r>
              <a:rPr lang="en-US" sz="2000" dirty="0">
                <a:latin typeface="Arial Narrow" panose="020B0606020202030204" pitchFamily="34" charset="0"/>
              </a:rPr>
              <a:t> </a:t>
            </a:r>
          </a:p>
          <a:p>
            <a:pPr marL="0" indent="0" algn="ctr">
              <a:lnSpc>
                <a:spcPct val="110000"/>
              </a:lnSpc>
              <a:buNone/>
              <a:defRPr/>
            </a:pPr>
            <a:r>
              <a:rPr lang="en-US" sz="2800" b="1" u="sng" dirty="0">
                <a:latin typeface="Arial Narrow" panose="020B0606020202030204" pitchFamily="34" charset="0"/>
              </a:rPr>
              <a:t>NMMSS</a:t>
            </a:r>
          </a:p>
          <a:p>
            <a:pPr marL="0" indent="0" algn="ctr">
              <a:lnSpc>
                <a:spcPct val="110000"/>
              </a:lnSpc>
              <a:buNone/>
              <a:defRPr/>
            </a:pPr>
            <a:r>
              <a:rPr lang="nn-NO" sz="2000" dirty="0">
                <a:latin typeface="Arial Narrow" panose="020B0606020202030204" pitchFamily="34" charset="0"/>
                <a:hlinkClick r:id="rId12"/>
              </a:rPr>
              <a:t>nmmss@nnsa.doe.gov</a:t>
            </a:r>
            <a:r>
              <a:rPr lang="nn-NO" sz="2000" dirty="0">
                <a:latin typeface="Arial Narrow" panose="020B0606020202030204" pitchFamily="34" charset="0"/>
              </a:rPr>
              <a:t> </a:t>
            </a:r>
            <a:endParaRPr lang="en-US" sz="2000" dirty="0">
              <a:latin typeface="Arial Narrow" panose="020B0606020202030204" pitchFamily="34" charset="0"/>
            </a:endParaRPr>
          </a:p>
          <a:p>
            <a:pPr marL="0" indent="0" algn="ctr">
              <a:lnSpc>
                <a:spcPct val="110000"/>
              </a:lnSpc>
              <a:buNone/>
              <a:defRPr/>
            </a:pPr>
            <a:endParaRPr lang="en-US" sz="2000" dirty="0">
              <a:latin typeface="Arial Narrow" panose="020B0606020202030204" pitchFamily="34" charset="0"/>
            </a:endParaRPr>
          </a:p>
          <a:p>
            <a:pPr marL="0" indent="0" algn="ctr">
              <a:lnSpc>
                <a:spcPct val="110000"/>
              </a:lnSpc>
              <a:buNone/>
              <a:defRPr/>
            </a:pPr>
            <a:endParaRPr lang="en-US" sz="2000" dirty="0">
              <a:latin typeface="Arial Narrow" panose="020B0606020202030204" pitchFamily="34" charset="0"/>
            </a:endParaRPr>
          </a:p>
          <a:p>
            <a:pPr marL="0" indent="0" algn="ctr">
              <a:lnSpc>
                <a:spcPct val="110000"/>
              </a:lnSpc>
              <a:buNone/>
              <a:defRPr/>
            </a:pPr>
            <a:endParaRPr lang="en-US" sz="2000" dirty="0">
              <a:latin typeface="Arial Narrow" panose="020B0606020202030204" pitchFamily="34" charset="0"/>
            </a:endParaRPr>
          </a:p>
          <a:p>
            <a:pPr marL="0" indent="0" algn="ctr">
              <a:lnSpc>
                <a:spcPct val="110000"/>
              </a:lnSpc>
              <a:buNone/>
              <a:defRPr/>
            </a:pPr>
            <a:endParaRPr lang="en-US" sz="2000" dirty="0">
              <a:latin typeface="Arial Narrow" panose="020B0606020202030204" pitchFamily="34" charset="0"/>
            </a:endParaRPr>
          </a:p>
          <a:p>
            <a:pPr marL="0" indent="0" algn="ctr">
              <a:lnSpc>
                <a:spcPct val="110000"/>
              </a:lnSpc>
              <a:buNone/>
              <a:defRPr/>
            </a:pPr>
            <a:endParaRPr lang="en-US" sz="2000" dirty="0">
              <a:latin typeface="Arial Narrow" panose="020B0606020202030204" pitchFamily="34" charset="0"/>
            </a:endParaRPr>
          </a:p>
        </p:txBody>
      </p:sp>
      <p:pic>
        <p:nvPicPr>
          <p:cNvPr id="17" name="Picture 2">
            <a:extLst>
              <a:ext uri="{FF2B5EF4-FFF2-40B4-BE49-F238E27FC236}">
                <a16:creationId xmlns:a16="http://schemas.microsoft.com/office/drawing/2014/main" id="{CB06297C-2037-BFF0-977D-DFEECE6A5813}"/>
              </a:ext>
            </a:extLst>
          </p:cNvPr>
          <p:cNvPicPr>
            <a:picLocks noChangeAspect="1" noChangeArrowheads="1"/>
          </p:cNvPicPr>
          <p:nvPr/>
        </p:nvPicPr>
        <p:blipFill>
          <a:blip r:embed="rId13" cstate="print"/>
          <a:srcRect/>
          <a:stretch>
            <a:fillRect/>
          </a:stretch>
        </p:blipFill>
        <p:spPr bwMode="auto">
          <a:xfrm>
            <a:off x="7065699" y="5874075"/>
            <a:ext cx="1676400" cy="591305"/>
          </a:xfrm>
          <a:prstGeom prst="rect">
            <a:avLst/>
          </a:prstGeom>
          <a:noFill/>
          <a:ln w="9525">
            <a:noFill/>
            <a:miter lim="800000"/>
            <a:headEnd/>
            <a:tailEnd/>
          </a:ln>
        </p:spPr>
      </p:pic>
    </p:spTree>
    <p:extLst>
      <p:ext uri="{BB962C8B-B14F-4D97-AF65-F5344CB8AC3E}">
        <p14:creationId xmlns:p14="http://schemas.microsoft.com/office/powerpoint/2010/main" val="1570413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up)">
                                      <p:cBhvr>
                                        <p:cTn id="11" dur="3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BDAEF12599C9645A92A1EF53F53C74D" ma:contentTypeVersion="13" ma:contentTypeDescription="Create a new document." ma:contentTypeScope="" ma:versionID="d4207cbf81179efd40cf7b047c13f815">
  <xsd:schema xmlns:xsd="http://www.w3.org/2001/XMLSchema" xmlns:xs="http://www.w3.org/2001/XMLSchema" xmlns:p="http://schemas.microsoft.com/office/2006/metadata/properties" xmlns:ns1="http://schemas.microsoft.com/sharepoint/v3" xmlns:ns3="bd237bd7-9e69-4f09-9125-af670c98d274" xmlns:ns4="5099be1f-087d-41b8-8a5d-00ac3c4410ed" targetNamespace="http://schemas.microsoft.com/office/2006/metadata/properties" ma:root="true" ma:fieldsID="126f23b3323a439ac918c8df904590d5" ns1:_="" ns3:_="" ns4:_="">
    <xsd:import namespace="http://schemas.microsoft.com/sharepoint/v3"/>
    <xsd:import namespace="bd237bd7-9e69-4f09-9125-af670c98d274"/>
    <xsd:import namespace="5099be1f-087d-41b8-8a5d-00ac3c4410e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d237bd7-9e69-4f09-9125-af670c98d2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099be1f-087d-41b8-8a5d-00ac3c4410e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177035F-7DB2-4087-A85B-42EBF5D559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d237bd7-9e69-4f09-9125-af670c98d274"/>
    <ds:schemaRef ds:uri="5099be1f-087d-41b8-8a5d-00ac3c4410e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25F50EE-C60D-487D-9636-4B6BE27DDCC7}">
  <ds:schemaRefs>
    <ds:schemaRef ds:uri="http://schemas.microsoft.com/sharepoint/v3/contenttype/forms"/>
  </ds:schemaRefs>
</ds:datastoreItem>
</file>

<file path=customXml/itemProps3.xml><?xml version="1.0" encoding="utf-8"?>
<ds:datastoreItem xmlns:ds="http://schemas.openxmlformats.org/officeDocument/2006/customXml" ds:itemID="{632EED32-1F28-4644-981E-3E2C24176809}">
  <ds:schemaRefs>
    <ds:schemaRef ds:uri="bd237bd7-9e69-4f09-9125-af670c98d274"/>
    <ds:schemaRef ds:uri="http://schemas.microsoft.com/sharepoint/v3"/>
    <ds:schemaRef ds:uri="5099be1f-087d-41b8-8a5d-00ac3c4410ed"/>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blank</Template>
  <TotalTime>2430</TotalTime>
  <Words>550</Words>
  <Application>Microsoft Office PowerPoint</Application>
  <PresentationFormat>On-screen Show (4:3)</PresentationFormat>
  <Paragraphs>65</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Arial Narrow</vt:lpstr>
      <vt:lpstr>Calibri</vt:lpstr>
      <vt:lpstr>Office Theme</vt:lpstr>
      <vt:lpstr>PowerPoint Presentation</vt:lpstr>
      <vt:lpstr>Background of The Nuclear Materials Management and Safeguards System (NMMSS)</vt:lpstr>
      <vt:lpstr>Requirements for reporting transactions of SNM to NMMSS</vt:lpstr>
      <vt:lpstr>Requirements for reporting inventory of SNM to NMMSS</vt:lpstr>
      <vt:lpstr>Requirements for reporting  source material to NMMSS</vt:lpstr>
      <vt:lpstr>NRC, NMMSS, and Agreement States</vt:lpstr>
      <vt:lpstr>2022 Annual NMMSS Users Training</vt:lpstr>
      <vt:lpstr>Questions</vt:lpstr>
    </vt:vector>
  </TitlesOfParts>
  <Company>USNRC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Addressing the U.S. Additional Protocol</dc:title>
  <dc:creator>Lane, Hilary</dc:creator>
  <cp:lastModifiedBy>Shoemaker, Mirabelle</cp:lastModifiedBy>
  <cp:revision>74</cp:revision>
  <cp:lastPrinted>2020-02-27T13:43:19Z</cp:lastPrinted>
  <dcterms:created xsi:type="dcterms:W3CDTF">2016-07-11T14:19:08Z</dcterms:created>
  <dcterms:modified xsi:type="dcterms:W3CDTF">2022-08-05T10:33:22Z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0x0101006BDAEF12599C9645A92A1EF53F53C74D</vt:lpwstr>
  </property>
</Properties>
</file>