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dnDKCnH3hY3Kmo4rkodK1/Jsd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3550"/>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3550"/>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3550"/>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1: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181" name="Google Shape;181;p10: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190" name="Google Shape;190;p11: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197" name="Google Shape;197;p12: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04" name="Google Shape;204;p13: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12" name="Google Shape;212;p14: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20" name="Google Shape;220;p1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28" name="Google Shape;228;p16: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36" name="Google Shape;236;p17: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44" name="Google Shape;244;p18: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252" name="Google Shape;252;p1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sz="1100"/>
          </a:p>
        </p:txBody>
      </p:sp>
      <p:sp>
        <p:nvSpPr>
          <p:cNvPr id="100" name="Google Shape;100;p2: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sz="1100"/>
          </a:p>
        </p:txBody>
      </p:sp>
      <p:sp>
        <p:nvSpPr>
          <p:cNvPr id="108" name="Google Shape;108;p3: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sz="1100"/>
          </a:p>
        </p:txBody>
      </p:sp>
      <p:sp>
        <p:nvSpPr>
          <p:cNvPr id="117" name="Google Shape;117;p4: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27" name="Google Shape;127;p5: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36" name="Google Shape;136;p6: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56" name="Google Shape;156;p8: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98500" y="4410075"/>
            <a:ext cx="5588000" cy="4176713"/>
          </a:xfrm>
          <a:prstGeom prst="rect">
            <a:avLst/>
          </a:prstGeom>
        </p:spPr>
        <p:txBody>
          <a:bodyPr spcFirstLastPara="1" wrap="square" lIns="92950" tIns="46475" rIns="92950" bIns="46475" anchor="t" anchorCtr="0">
            <a:noAutofit/>
          </a:bodyPr>
          <a:lstStyle/>
          <a:p>
            <a:pPr marL="0" lvl="0" indent="0" algn="l" rtl="0">
              <a:spcBef>
                <a:spcPts val="360"/>
              </a:spcBef>
              <a:spcAft>
                <a:spcPts val="0"/>
              </a:spcAft>
              <a:buNone/>
            </a:pPr>
            <a:endParaRPr/>
          </a:p>
        </p:txBody>
      </p:sp>
      <p:sp>
        <p:nvSpPr>
          <p:cNvPr id="163" name="Google Shape;163;p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31"/>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22"/>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23" name="Google Shape;23;p22"/>
          <p:cNvPicPr preferRelativeResize="0"/>
          <p:nvPr/>
        </p:nvPicPr>
        <p:blipFill rotWithShape="1">
          <a:blip r:embed="rId3">
            <a:alphaModFix/>
          </a:blip>
          <a:srcRect/>
          <a:stretch/>
        </p:blipFill>
        <p:spPr>
          <a:xfrm>
            <a:off x="406400" y="457200"/>
            <a:ext cx="2235200" cy="590550"/>
          </a:xfrm>
          <a:prstGeom prst="rect">
            <a:avLst/>
          </a:prstGeom>
          <a:noFill/>
          <a:ln>
            <a:noFill/>
          </a:ln>
        </p:spPr>
      </p:pic>
      <p:sp>
        <p:nvSpPr>
          <p:cNvPr id="24" name="Google Shape;24;p22"/>
          <p:cNvSpPr/>
          <p:nvPr/>
        </p:nvSpPr>
        <p:spPr>
          <a:xfrm rot="10800000" flipH="1">
            <a:off x="508000" y="1325564"/>
            <a:ext cx="11684000" cy="46037"/>
          </a:xfrm>
          <a:prstGeom prst="rect">
            <a:avLst/>
          </a:prstGeom>
          <a:solidFill>
            <a:srgbClr val="2355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2"/>
          <p:cNvSpPr txBox="1">
            <a:spLocks noGrp="1"/>
          </p:cNvSpPr>
          <p:nvPr>
            <p:ph type="title"/>
          </p:nvPr>
        </p:nvSpPr>
        <p:spPr>
          <a:xfrm>
            <a:off x="2641600" y="274638"/>
            <a:ext cx="8940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2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2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2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29"/>
          <p:cNvSpPr>
            <a:spLocks noGrp="1"/>
          </p:cNvSpPr>
          <p:nvPr>
            <p:ph type="pic" idx="2"/>
          </p:nvPr>
        </p:nvSpPr>
        <p:spPr>
          <a:xfrm>
            <a:off x="2389717" y="612775"/>
            <a:ext cx="7315200" cy="4114800"/>
          </a:xfrm>
          <a:prstGeom prst="rect">
            <a:avLst/>
          </a:prstGeom>
          <a:noFill/>
          <a:ln>
            <a:noFill/>
          </a:ln>
        </p:spPr>
      </p:sp>
      <p:sp>
        <p:nvSpPr>
          <p:cNvPr id="71" name="Google Shape;71;p2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0896600" y="0"/>
            <a:ext cx="1295400" cy="6858000"/>
          </a:xfrm>
          <a:prstGeom prst="rect">
            <a:avLst/>
          </a:prstGeom>
          <a:noFill/>
          <a:ln>
            <a:noFill/>
          </a:ln>
        </p:spPr>
      </p:pic>
      <p:sp>
        <p:nvSpPr>
          <p:cNvPr id="93" name="Google Shape;93;p1"/>
          <p:cNvSpPr txBox="1">
            <a:spLocks noGrp="1"/>
          </p:cNvSpPr>
          <p:nvPr>
            <p:ph type="ctrTitle"/>
          </p:nvPr>
        </p:nvSpPr>
        <p:spPr>
          <a:xfrm>
            <a:off x="609600" y="1722273"/>
            <a:ext cx="10668000" cy="46785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General License Modernization – Where Are We Now?</a:t>
            </a:r>
            <a:br>
              <a:rPr lang="en-US" b="1"/>
            </a:br>
            <a:br>
              <a:rPr lang="en-US" b="1"/>
            </a:br>
            <a:r>
              <a:rPr lang="en-US" sz="2400" b="1" i="0" u="none" strike="noStrike" cap="none">
                <a:solidFill>
                  <a:srgbClr val="000000"/>
                </a:solidFill>
                <a:latin typeface="Arial"/>
                <a:ea typeface="Arial"/>
                <a:cs typeface="Arial"/>
                <a:sym typeface="Arial"/>
              </a:rPr>
              <a:t>Duncan White</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US Nuclear Regulatory Commission</a:t>
            </a:r>
            <a:br>
              <a:rPr lang="en-US" sz="2400" b="1" i="0" u="none" strike="noStrike" cap="none">
                <a:solidFill>
                  <a:srgbClr val="000000"/>
                </a:solidFill>
                <a:latin typeface="Arial"/>
                <a:ea typeface="Arial"/>
                <a:cs typeface="Arial"/>
                <a:sym typeface="Arial"/>
              </a:rPr>
            </a:b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Angela Leek</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State of Iowa</a:t>
            </a:r>
            <a:br>
              <a:rPr lang="en-US" sz="2400" b="1" i="0" u="none" strike="noStrike" cap="none">
                <a:solidFill>
                  <a:srgbClr val="000000"/>
                </a:solidFill>
                <a:latin typeface="Arial"/>
                <a:ea typeface="Arial"/>
                <a:cs typeface="Arial"/>
                <a:sym typeface="Arial"/>
              </a:rPr>
            </a:b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August 16, 2022</a:t>
            </a:r>
            <a:endParaRPr sz="2800" b="1"/>
          </a:p>
        </p:txBody>
      </p:sp>
      <p:pic>
        <p:nvPicPr>
          <p:cNvPr id="94" name="Google Shape;94;p1"/>
          <p:cNvPicPr preferRelativeResize="0"/>
          <p:nvPr/>
        </p:nvPicPr>
        <p:blipFill rotWithShape="1">
          <a:blip r:embed="rId4">
            <a:alphaModFix/>
          </a:blip>
          <a:srcRect/>
          <a:stretch/>
        </p:blipFill>
        <p:spPr>
          <a:xfrm>
            <a:off x="609600" y="350519"/>
            <a:ext cx="2667000" cy="941388"/>
          </a:xfrm>
          <a:prstGeom prst="rect">
            <a:avLst/>
          </a:prstGeom>
          <a:noFill/>
          <a:ln>
            <a:noFill/>
          </a:ln>
        </p:spPr>
      </p:pic>
      <p:sp>
        <p:nvSpPr>
          <p:cNvPr id="95" name="Google Shape;95;p1"/>
          <p:cNvSpPr/>
          <p:nvPr/>
        </p:nvSpPr>
        <p:spPr>
          <a:xfrm rot="10800000" flipH="1">
            <a:off x="609600" y="1493835"/>
            <a:ext cx="11582400" cy="45719"/>
          </a:xfrm>
          <a:prstGeom prst="rect">
            <a:avLst/>
          </a:prstGeom>
          <a:solidFill>
            <a:srgbClr val="2355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6" name="Google Shape;96;p1"/>
          <p:cNvPicPr preferRelativeResize="0"/>
          <p:nvPr/>
        </p:nvPicPr>
        <p:blipFill rotWithShape="1">
          <a:blip r:embed="rId5">
            <a:alphaModFix/>
          </a:blip>
          <a:srcRect/>
          <a:stretch/>
        </p:blipFill>
        <p:spPr>
          <a:xfrm>
            <a:off x="8942296" y="115267"/>
            <a:ext cx="2211388" cy="137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0"/>
          <p:cNvPicPr preferRelativeResize="0"/>
          <p:nvPr/>
        </p:nvPicPr>
        <p:blipFill rotWithShape="1">
          <a:blip r:embed="rId3">
            <a:alphaModFix/>
          </a:blip>
          <a:srcRect/>
          <a:stretch/>
        </p:blipFill>
        <p:spPr>
          <a:xfrm>
            <a:off x="6934200" y="3679372"/>
            <a:ext cx="3042104" cy="3042104"/>
          </a:xfrm>
          <a:prstGeom prst="rect">
            <a:avLst/>
          </a:prstGeom>
          <a:noFill/>
          <a:ln>
            <a:noFill/>
          </a:ln>
        </p:spPr>
      </p:pic>
      <p:sp>
        <p:nvSpPr>
          <p:cNvPr id="184" name="Google Shape;184;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5" name="Google Shape;185;p10"/>
          <p:cNvPicPr preferRelativeResize="0"/>
          <p:nvPr/>
        </p:nvPicPr>
        <p:blipFill rotWithShape="1">
          <a:blip r:embed="rId4">
            <a:alphaModFix/>
          </a:blip>
          <a:srcRect/>
          <a:stretch/>
        </p:blipFill>
        <p:spPr>
          <a:xfrm>
            <a:off x="9105900" y="0"/>
            <a:ext cx="2020890" cy="1253445"/>
          </a:xfrm>
          <a:prstGeom prst="rect">
            <a:avLst/>
          </a:prstGeom>
          <a:noFill/>
          <a:ln>
            <a:noFill/>
          </a:ln>
        </p:spPr>
      </p:pic>
      <p:sp>
        <p:nvSpPr>
          <p:cNvPr id="186" name="Google Shape;186;p10"/>
          <p:cNvSpPr txBox="1">
            <a:spLocks noGrp="1"/>
          </p:cNvSpPr>
          <p:nvPr>
            <p:ph type="body" idx="1"/>
          </p:nvPr>
        </p:nvSpPr>
        <p:spPr>
          <a:xfrm>
            <a:off x="457200" y="1531256"/>
            <a:ext cx="10515600" cy="43513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0000"/>
              </a:buClr>
              <a:buSzPts val="4400"/>
              <a:buNone/>
            </a:pPr>
            <a:r>
              <a:rPr lang="en-US" sz="4400" b="1" dirty="0">
                <a:solidFill>
                  <a:srgbClr val="000000"/>
                </a:solidFill>
                <a:latin typeface="Arial"/>
                <a:ea typeface="Arial"/>
                <a:cs typeface="Arial"/>
                <a:sym typeface="Arial"/>
              </a:rPr>
              <a:t>CRCPD Task Force Established</a:t>
            </a:r>
            <a:endParaRPr sz="4400" dirty="0">
              <a:latin typeface="Arial"/>
              <a:ea typeface="Arial"/>
              <a:cs typeface="Arial"/>
              <a:sym typeface="Arial"/>
            </a:endParaRPr>
          </a:p>
          <a:p>
            <a:pPr marL="342900" lvl="0" indent="-342900" algn="l" rtl="0">
              <a:spcBef>
                <a:spcPts val="1080"/>
              </a:spcBef>
              <a:spcAft>
                <a:spcPts val="0"/>
              </a:spcAft>
              <a:buClr>
                <a:schemeClr val="dk1"/>
              </a:buClr>
              <a:buSzPts val="2400"/>
              <a:buChar char="•"/>
            </a:pPr>
            <a:r>
              <a:rPr lang="en-US" sz="2400" dirty="0"/>
              <a:t>G-75 General Licensing Program Guideline Development Task Force</a:t>
            </a:r>
            <a:endParaRPr dirty="0"/>
          </a:p>
          <a:p>
            <a:pPr marL="342900" lvl="0" indent="-190500" algn="l" rtl="0">
              <a:spcBef>
                <a:spcPts val="480"/>
              </a:spcBef>
              <a:spcAft>
                <a:spcPts val="0"/>
              </a:spcAft>
              <a:buClr>
                <a:schemeClr val="dk1"/>
              </a:buClr>
              <a:buSzPts val="2400"/>
              <a:buNone/>
            </a:pPr>
            <a:endParaRPr sz="2400" dirty="0"/>
          </a:p>
          <a:p>
            <a:pPr marL="742950" lvl="1" indent="-285750" algn="l" rtl="0">
              <a:spcBef>
                <a:spcPts val="400"/>
              </a:spcBef>
              <a:spcAft>
                <a:spcPts val="0"/>
              </a:spcAft>
              <a:buClr>
                <a:schemeClr val="dk1"/>
              </a:buClr>
              <a:buSzPts val="2000"/>
              <a:buChar char="–"/>
            </a:pPr>
            <a:r>
              <a:rPr lang="en-US" sz="2000"/>
              <a:t>Morgan Bullock – </a:t>
            </a:r>
            <a:r>
              <a:rPr lang="en-US" sz="2000" dirty="0"/>
              <a:t>chair (leaving state gov’t) – discussions underway with possible new chair</a:t>
            </a:r>
            <a:endParaRPr dirty="0"/>
          </a:p>
          <a:p>
            <a:pPr marL="742950" lvl="1" indent="-285750" algn="l" rtl="0">
              <a:spcBef>
                <a:spcPts val="1000"/>
              </a:spcBef>
              <a:spcAft>
                <a:spcPts val="0"/>
              </a:spcAft>
              <a:buClr>
                <a:schemeClr val="dk1"/>
              </a:buClr>
              <a:buSzPts val="2000"/>
              <a:buChar char="–"/>
            </a:pPr>
            <a:r>
              <a:rPr lang="en-US" sz="2000" dirty="0"/>
              <a:t>Tomas Herrera – NRC representative</a:t>
            </a:r>
            <a:endParaRPr dirty="0"/>
          </a:p>
          <a:p>
            <a:pPr marL="742950" lvl="1" indent="-158750" algn="l" rtl="0">
              <a:spcBef>
                <a:spcPts val="1000"/>
              </a:spcBef>
              <a:spcAft>
                <a:spcPts val="0"/>
              </a:spcAft>
              <a:buClr>
                <a:schemeClr val="dk1"/>
              </a:buClr>
              <a:buSzPts val="2000"/>
              <a:buNone/>
            </a:pPr>
            <a:endParaRPr sz="2000" dirty="0"/>
          </a:p>
          <a:p>
            <a:pPr marL="742950" lvl="1" indent="-285750" algn="l" rtl="0">
              <a:spcBef>
                <a:spcPts val="1000"/>
              </a:spcBef>
              <a:spcAft>
                <a:spcPts val="0"/>
              </a:spcAft>
              <a:buClr>
                <a:schemeClr val="dk1"/>
              </a:buClr>
              <a:buSzPts val="2000"/>
              <a:buChar char="–"/>
            </a:pPr>
            <a:r>
              <a:rPr lang="en-US" sz="2000" b="1" dirty="0"/>
              <a:t>WE NEED MEMBERS!</a:t>
            </a:r>
            <a:endParaRPr dirty="0"/>
          </a:p>
        </p:txBody>
      </p:sp>
      <p:pic>
        <p:nvPicPr>
          <p:cNvPr id="187" name="Google Shape;187;p10" descr="Group brainstorm with solid fill"/>
          <p:cNvPicPr preferRelativeResize="0"/>
          <p:nvPr/>
        </p:nvPicPr>
        <p:blipFill rotWithShape="1">
          <a:blip r:embed="rId5">
            <a:alphaModFix/>
          </a:blip>
          <a:srcRect/>
          <a:stretch/>
        </p:blipFill>
        <p:spPr>
          <a:xfrm>
            <a:off x="4387812" y="4309683"/>
            <a:ext cx="2229229" cy="22292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3" name="Google Shape;193;p11"/>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194" name="Google Shape;194;p11"/>
          <p:cNvSpPr txBox="1">
            <a:spLocks noGrp="1"/>
          </p:cNvSpPr>
          <p:nvPr>
            <p:ph type="body" idx="1"/>
          </p:nvPr>
        </p:nvSpPr>
        <p:spPr>
          <a:xfrm>
            <a:off x="457200" y="1531256"/>
            <a:ext cx="10515600" cy="482509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0000"/>
              </a:buClr>
              <a:buSzPts val="4400"/>
              <a:buNone/>
            </a:pPr>
            <a:r>
              <a:rPr lang="en-US" sz="4400" b="1">
                <a:solidFill>
                  <a:srgbClr val="000000"/>
                </a:solidFill>
                <a:latin typeface="Arial"/>
                <a:ea typeface="Arial"/>
                <a:cs typeface="Arial"/>
                <a:sym typeface="Arial"/>
              </a:rPr>
              <a:t>G-75 Task Force Charges</a:t>
            </a:r>
            <a:endParaRPr sz="4400">
              <a:latin typeface="Arial"/>
              <a:ea typeface="Arial"/>
              <a:cs typeface="Arial"/>
              <a:sym typeface="Arial"/>
            </a:endParaRPr>
          </a:p>
          <a:p>
            <a:pPr marL="342900" lvl="0" indent="-342900" algn="l" rtl="0">
              <a:spcBef>
                <a:spcPts val="1680"/>
              </a:spcBef>
              <a:spcAft>
                <a:spcPts val="0"/>
              </a:spcAft>
              <a:buClr>
                <a:schemeClr val="dk1"/>
              </a:buClr>
              <a:buSzPts val="2400"/>
              <a:buFont typeface="Noto Sans Symbols"/>
              <a:buChar char="❑"/>
            </a:pPr>
            <a:r>
              <a:rPr lang="en-US" sz="2400"/>
              <a:t>Review and evaluate recommendations and conclusions of the OAS/NRC General Licensing working group as a basis for developing general license program guidelines.</a:t>
            </a:r>
            <a:endParaRPr/>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Font typeface="Noto Sans Symbols"/>
              <a:buChar char="❑"/>
            </a:pPr>
            <a:r>
              <a:rPr lang="en-US" sz="2400"/>
              <a:t>Evaluate and identify how the National Materials Program can be more consistent with respect to the general licensing programs.</a:t>
            </a:r>
            <a:endParaRPr/>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Font typeface="Noto Sans Symbols"/>
              <a:buChar char="❑"/>
            </a:pPr>
            <a:r>
              <a:rPr lang="en-US" sz="2400"/>
              <a:t>Evaluate licensing practices for general and specific devices to provide clear and consistent licensing practices for state programs to follow.</a:t>
            </a:r>
            <a:endParaRPr/>
          </a:p>
          <a:p>
            <a:pPr marL="0" lvl="0" indent="0" algn="l" rtl="0">
              <a:spcBef>
                <a:spcPts val="480"/>
              </a:spcBef>
              <a:spcAft>
                <a:spcPts val="0"/>
              </a:spcAft>
              <a:buClr>
                <a:schemeClr val="dk1"/>
              </a:buClr>
              <a:buSzPts val="240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0" name="Google Shape;200;p12"/>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01" name="Google Shape;201;p12"/>
          <p:cNvSpPr txBox="1">
            <a:spLocks noGrp="1"/>
          </p:cNvSpPr>
          <p:nvPr>
            <p:ph type="body" idx="1"/>
          </p:nvPr>
        </p:nvSpPr>
        <p:spPr>
          <a:xfrm>
            <a:off x="457200" y="1531256"/>
            <a:ext cx="10515600" cy="4825094"/>
          </a:xfrm>
          <a:prstGeom prst="rect">
            <a:avLst/>
          </a:prstGeom>
          <a:noFill/>
          <a:ln>
            <a:noFill/>
          </a:ln>
        </p:spPr>
        <p:txBody>
          <a:bodyPr spcFirstLastPara="1" wrap="square" lIns="91425" tIns="45700" rIns="91425" bIns="45700" anchor="t" anchorCtr="0">
            <a:normAutofit fontScale="92500"/>
          </a:bodyPr>
          <a:lstStyle/>
          <a:p>
            <a:pPr marL="0" lvl="0" indent="0" algn="ctr" rtl="0">
              <a:spcBef>
                <a:spcPts val="0"/>
              </a:spcBef>
              <a:spcAft>
                <a:spcPts val="0"/>
              </a:spcAft>
              <a:buClr>
                <a:srgbClr val="000000"/>
              </a:buClr>
              <a:buSzPct val="100000"/>
              <a:buNone/>
            </a:pPr>
            <a:r>
              <a:rPr lang="en-US" sz="4400" b="1">
                <a:solidFill>
                  <a:srgbClr val="000000"/>
                </a:solidFill>
                <a:latin typeface="Arial"/>
                <a:ea typeface="Arial"/>
                <a:cs typeface="Arial"/>
                <a:sym typeface="Arial"/>
              </a:rPr>
              <a:t>G-75 Task Force Charges</a:t>
            </a:r>
            <a:endParaRPr sz="2400">
              <a:latin typeface="Arial"/>
              <a:ea typeface="Arial"/>
              <a:cs typeface="Arial"/>
              <a:sym typeface="Arial"/>
            </a:endParaRPr>
          </a:p>
          <a:p>
            <a:pPr marL="342900" lvl="0" indent="-342900" algn="l" rtl="0">
              <a:spcBef>
                <a:spcPts val="1644"/>
              </a:spcBef>
              <a:spcAft>
                <a:spcPts val="0"/>
              </a:spcAft>
              <a:buClr>
                <a:schemeClr val="dk1"/>
              </a:buClr>
              <a:buSzPct val="100000"/>
              <a:buFont typeface="Noto Sans Symbols"/>
              <a:buChar char="❑"/>
            </a:pPr>
            <a:r>
              <a:rPr lang="en-US" sz="2400"/>
              <a:t>Develop a survey for CRCPD and Agreement State programs to help identify   “best practices”, unique regulations and/or desired regulations.</a:t>
            </a:r>
            <a:endParaRPr/>
          </a:p>
          <a:p>
            <a:pPr marL="342900" lvl="0" indent="-201930" algn="l" rtl="0">
              <a:spcBef>
                <a:spcPts val="444"/>
              </a:spcBef>
              <a:spcAft>
                <a:spcPts val="0"/>
              </a:spcAft>
              <a:buClr>
                <a:schemeClr val="dk1"/>
              </a:buClr>
              <a:buSzPct val="100000"/>
              <a:buFont typeface="Noto Sans Symbols"/>
              <a:buNone/>
            </a:pPr>
            <a:endParaRPr sz="2400"/>
          </a:p>
          <a:p>
            <a:pPr marL="342900" lvl="0" indent="-342900" algn="l" rtl="0">
              <a:spcBef>
                <a:spcPts val="444"/>
              </a:spcBef>
              <a:spcAft>
                <a:spcPts val="0"/>
              </a:spcAft>
              <a:buClr>
                <a:schemeClr val="dk1"/>
              </a:buClr>
              <a:buSzPct val="100000"/>
              <a:buFont typeface="Noto Sans Symbols"/>
              <a:buChar char="❑"/>
            </a:pPr>
            <a:r>
              <a:rPr lang="en-US" sz="2400"/>
              <a:t>Use survey results and previous working group conclusions and recommendations to develop a “Best Practices Program Guidelines” for general licensing that provides structure and guidance for agreement states to follow to implement an adequate GL program.</a:t>
            </a:r>
            <a:endParaRPr/>
          </a:p>
          <a:p>
            <a:pPr marL="342900" lvl="0" indent="-201930" algn="l" rtl="0">
              <a:spcBef>
                <a:spcPts val="444"/>
              </a:spcBef>
              <a:spcAft>
                <a:spcPts val="0"/>
              </a:spcAft>
              <a:buClr>
                <a:schemeClr val="dk1"/>
              </a:buClr>
              <a:buSzPct val="100000"/>
              <a:buFont typeface="Noto Sans Symbols"/>
              <a:buNone/>
            </a:pPr>
            <a:endParaRPr sz="2400"/>
          </a:p>
          <a:p>
            <a:pPr marL="342900" lvl="0" indent="-342900" algn="l" rtl="0">
              <a:spcBef>
                <a:spcPts val="444"/>
              </a:spcBef>
              <a:spcAft>
                <a:spcPts val="0"/>
              </a:spcAft>
              <a:buClr>
                <a:schemeClr val="dk1"/>
              </a:buClr>
              <a:buSzPct val="100000"/>
              <a:buFont typeface="Noto Sans Symbols"/>
              <a:buChar char="❑"/>
            </a:pPr>
            <a:r>
              <a:rPr lang="en-US" sz="2400"/>
              <a:t>Determine if Suggested State Regulations or NRC Petition for Rulemaking are appropriate to support the GL best practices program guidelines.</a:t>
            </a:r>
            <a:endParaRPr/>
          </a:p>
          <a:p>
            <a:pPr marL="342900" lvl="0" indent="-201930" algn="l" rtl="0">
              <a:spcBef>
                <a:spcPts val="444"/>
              </a:spcBef>
              <a:spcAft>
                <a:spcPts val="0"/>
              </a:spcAft>
              <a:buClr>
                <a:schemeClr val="dk1"/>
              </a:buClr>
              <a:buSzPct val="100000"/>
              <a:buNone/>
            </a:pPr>
            <a:endParaRPr sz="2400"/>
          </a:p>
          <a:p>
            <a:pPr marL="342900" lvl="0" indent="-201930" algn="l" rtl="0">
              <a:spcBef>
                <a:spcPts val="444"/>
              </a:spcBef>
              <a:spcAft>
                <a:spcPts val="0"/>
              </a:spcAft>
              <a:buClr>
                <a:schemeClr val="dk1"/>
              </a:buClr>
              <a:buSzPct val="10000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07" name="Google Shape;207;p13"/>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08" name="Google Shape;208;p13"/>
          <p:cNvSpPr txBox="1">
            <a:spLocks noGrp="1"/>
          </p:cNvSpPr>
          <p:nvPr>
            <p:ph type="body" idx="1"/>
          </p:nvPr>
        </p:nvSpPr>
        <p:spPr>
          <a:xfrm>
            <a:off x="838200" y="1476828"/>
            <a:ext cx="10288590" cy="43513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0000"/>
              </a:buClr>
              <a:buSzPts val="4400"/>
              <a:buNone/>
            </a:pPr>
            <a:r>
              <a:rPr lang="en-US" sz="4400" b="1">
                <a:solidFill>
                  <a:srgbClr val="000000"/>
                </a:solidFill>
                <a:latin typeface="Arial"/>
                <a:ea typeface="Arial"/>
                <a:cs typeface="Arial"/>
                <a:sym typeface="Arial"/>
              </a:rPr>
              <a:t>We already know some things…..</a:t>
            </a:r>
            <a:endParaRPr/>
          </a:p>
          <a:p>
            <a:pPr marL="0" lvl="0" indent="0" algn="ctr" rtl="0">
              <a:spcBef>
                <a:spcPts val="640"/>
              </a:spcBef>
              <a:spcAft>
                <a:spcPts val="0"/>
              </a:spcAft>
              <a:buClr>
                <a:srgbClr val="000000"/>
              </a:buClr>
              <a:buSzPts val="3200"/>
              <a:buNone/>
            </a:pPr>
            <a:r>
              <a:rPr lang="en-US" b="1">
                <a:solidFill>
                  <a:srgbClr val="000000"/>
                </a:solidFill>
              </a:rPr>
              <a:t>Review of GLMWG Activities</a:t>
            </a:r>
            <a:endParaRPr/>
          </a:p>
          <a:p>
            <a:pPr marL="342900" lvl="0" indent="-342900" algn="l" rtl="0">
              <a:spcBef>
                <a:spcPts val="480"/>
              </a:spcBef>
              <a:spcAft>
                <a:spcPts val="0"/>
              </a:spcAft>
              <a:buClr>
                <a:schemeClr val="dk1"/>
              </a:buClr>
              <a:buSzPts val="2400"/>
              <a:buChar char="•"/>
            </a:pPr>
            <a:r>
              <a:rPr lang="en-US" sz="2400"/>
              <a:t>General License Program Modernization Working Group (GLMWG) evaluated the General License (GL) program using the NRC requirements in 10 CFR 31.5 as a baseline</a:t>
            </a:r>
            <a:endParaRPr/>
          </a:p>
          <a:p>
            <a:pPr marL="0" lvl="0" indent="0" algn="ctr" rtl="0">
              <a:spcBef>
                <a:spcPts val="480"/>
              </a:spcBef>
              <a:spcAft>
                <a:spcPts val="0"/>
              </a:spcAft>
              <a:buClr>
                <a:schemeClr val="dk1"/>
              </a:buClr>
              <a:buSzPts val="2400"/>
              <a:buNone/>
            </a:pPr>
            <a:r>
              <a:rPr lang="en-US" sz="2400" b="1"/>
              <a:t>Goal is to make the GL program more risk informed and “right-sized”</a:t>
            </a:r>
            <a:endParaRPr sz="2000" b="1"/>
          </a:p>
        </p:txBody>
      </p:sp>
      <p:pic>
        <p:nvPicPr>
          <p:cNvPr id="209" name="Google Shape;209;p13"/>
          <p:cNvPicPr preferRelativeResize="0"/>
          <p:nvPr/>
        </p:nvPicPr>
        <p:blipFill rotWithShape="1">
          <a:blip r:embed="rId4">
            <a:alphaModFix/>
          </a:blip>
          <a:srcRect/>
          <a:stretch/>
        </p:blipFill>
        <p:spPr>
          <a:xfrm>
            <a:off x="2886652" y="4671251"/>
            <a:ext cx="6191685" cy="168510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5" name="Google Shape;215;p14"/>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16" name="Google Shape;216;p14"/>
          <p:cNvSpPr txBox="1"/>
          <p:nvPr/>
        </p:nvSpPr>
        <p:spPr>
          <a:xfrm>
            <a:off x="1798688" y="1520298"/>
            <a:ext cx="7832621" cy="73890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Arial"/>
                <a:ea typeface="Arial"/>
                <a:cs typeface="Arial"/>
                <a:sym typeface="Arial"/>
              </a:rPr>
              <a:t>GLMWG Survey Results</a:t>
            </a:r>
            <a:endParaRPr/>
          </a:p>
        </p:txBody>
      </p:sp>
      <p:pic>
        <p:nvPicPr>
          <p:cNvPr id="217" name="Google Shape;217;p14"/>
          <p:cNvPicPr preferRelativeResize="0"/>
          <p:nvPr/>
        </p:nvPicPr>
        <p:blipFill rotWithShape="1">
          <a:blip r:embed="rId4">
            <a:alphaModFix/>
          </a:blip>
          <a:srcRect/>
          <a:stretch/>
        </p:blipFill>
        <p:spPr>
          <a:xfrm>
            <a:off x="1571263" y="2288039"/>
            <a:ext cx="8287473" cy="38991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3" name="Google Shape;223;p15"/>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24" name="Google Shape;224;p15"/>
          <p:cNvSpPr txBox="1"/>
          <p:nvPr/>
        </p:nvSpPr>
        <p:spPr>
          <a:xfrm>
            <a:off x="1859878" y="1557999"/>
            <a:ext cx="7832621" cy="73890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Arial"/>
                <a:ea typeface="Arial"/>
                <a:cs typeface="Arial"/>
                <a:sym typeface="Arial"/>
              </a:rPr>
              <a:t>GLMWG Survey Results</a:t>
            </a:r>
            <a:endParaRPr/>
          </a:p>
        </p:txBody>
      </p:sp>
      <p:pic>
        <p:nvPicPr>
          <p:cNvPr id="225" name="Google Shape;225;p15"/>
          <p:cNvPicPr preferRelativeResize="0"/>
          <p:nvPr/>
        </p:nvPicPr>
        <p:blipFill rotWithShape="1">
          <a:blip r:embed="rId4">
            <a:alphaModFix/>
          </a:blip>
          <a:srcRect/>
          <a:stretch/>
        </p:blipFill>
        <p:spPr>
          <a:xfrm>
            <a:off x="964298" y="2431573"/>
            <a:ext cx="9623782" cy="32507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1" name="Google Shape;231;p16"/>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32" name="Google Shape;232;p16"/>
          <p:cNvSpPr txBox="1"/>
          <p:nvPr/>
        </p:nvSpPr>
        <p:spPr>
          <a:xfrm>
            <a:off x="1882726" y="1506475"/>
            <a:ext cx="7832621" cy="73890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Arial"/>
                <a:ea typeface="Arial"/>
                <a:cs typeface="Arial"/>
                <a:sym typeface="Arial"/>
              </a:rPr>
              <a:t>GLMWG Survey Results</a:t>
            </a:r>
            <a:endParaRPr/>
          </a:p>
        </p:txBody>
      </p:sp>
      <p:pic>
        <p:nvPicPr>
          <p:cNvPr id="233" name="Google Shape;233;p16"/>
          <p:cNvPicPr preferRelativeResize="0"/>
          <p:nvPr/>
        </p:nvPicPr>
        <p:blipFill rotWithShape="1">
          <a:blip r:embed="rId4">
            <a:alphaModFix/>
          </a:blip>
          <a:srcRect/>
          <a:stretch/>
        </p:blipFill>
        <p:spPr>
          <a:xfrm>
            <a:off x="1655301" y="2245384"/>
            <a:ext cx="8287473" cy="37266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39" name="Google Shape;239;p17"/>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40" name="Google Shape;240;p17"/>
          <p:cNvSpPr txBox="1"/>
          <p:nvPr/>
        </p:nvSpPr>
        <p:spPr>
          <a:xfrm>
            <a:off x="1882727" y="1420920"/>
            <a:ext cx="7832621" cy="73890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Arial"/>
                <a:ea typeface="Arial"/>
                <a:cs typeface="Arial"/>
                <a:sym typeface="Arial"/>
              </a:rPr>
              <a:t>GLMWG Survey Results</a:t>
            </a:r>
            <a:endParaRPr/>
          </a:p>
        </p:txBody>
      </p:sp>
      <p:pic>
        <p:nvPicPr>
          <p:cNvPr id="241" name="Google Shape;241;p17"/>
          <p:cNvPicPr preferRelativeResize="0"/>
          <p:nvPr/>
        </p:nvPicPr>
        <p:blipFill rotWithShape="1">
          <a:blip r:embed="rId4">
            <a:alphaModFix/>
          </a:blip>
          <a:srcRect/>
          <a:stretch/>
        </p:blipFill>
        <p:spPr>
          <a:xfrm>
            <a:off x="1322042" y="2245384"/>
            <a:ext cx="8953992" cy="36559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47" name="Google Shape;247;p18"/>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48" name="Google Shape;248;p18"/>
          <p:cNvSpPr txBox="1">
            <a:spLocks noGrp="1"/>
          </p:cNvSpPr>
          <p:nvPr>
            <p:ph type="body" idx="1"/>
          </p:nvPr>
        </p:nvSpPr>
        <p:spPr>
          <a:xfrm>
            <a:off x="346578" y="1524000"/>
            <a:ext cx="7806822" cy="43513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4400"/>
              <a:buNone/>
            </a:pPr>
            <a:r>
              <a:rPr lang="en-US" sz="4400" b="1">
                <a:solidFill>
                  <a:srgbClr val="000000"/>
                </a:solidFill>
                <a:latin typeface="Arial"/>
                <a:ea typeface="Arial"/>
                <a:cs typeface="Arial"/>
                <a:sym typeface="Arial"/>
              </a:rPr>
              <a:t>Task Force Goals</a:t>
            </a:r>
            <a:endParaRPr/>
          </a:p>
          <a:p>
            <a:pPr marL="342900" lvl="0" indent="-342900" algn="l" rtl="0">
              <a:spcBef>
                <a:spcPts val="1080"/>
              </a:spcBef>
              <a:spcAft>
                <a:spcPts val="0"/>
              </a:spcAft>
              <a:buClr>
                <a:schemeClr val="dk1"/>
              </a:buClr>
              <a:buSzPts val="2400"/>
              <a:buChar char="•"/>
            </a:pPr>
            <a:r>
              <a:rPr lang="en-US" sz="2400"/>
              <a:t>Reduce staff efforts in tracking large numbers of relatively low hazard devices while allowing for more oversight and communication for higher activity and/or mobile sources that pose more risk for improper use or disposal. </a:t>
            </a:r>
            <a:endParaRPr/>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en-US" sz="2400"/>
              <a:t>Many of these proposed items and alignment efforts are possible with minimal regulatory changes. Rule changes would be required for more complex options, such as reclassifying certain GL devices as exempt. </a:t>
            </a:r>
            <a:endParaRPr/>
          </a:p>
        </p:txBody>
      </p:sp>
      <p:pic>
        <p:nvPicPr>
          <p:cNvPr id="249" name="Google Shape;249;p18"/>
          <p:cNvPicPr preferRelativeResize="0"/>
          <p:nvPr/>
        </p:nvPicPr>
        <p:blipFill rotWithShape="1">
          <a:blip r:embed="rId4">
            <a:alphaModFix/>
          </a:blip>
          <a:srcRect/>
          <a:stretch/>
        </p:blipFill>
        <p:spPr>
          <a:xfrm>
            <a:off x="7930243" y="3429000"/>
            <a:ext cx="3362693" cy="2028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55" name="Google Shape;255;p19"/>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256" name="Google Shape;256;p19"/>
          <p:cNvSpPr txBox="1">
            <a:spLocks noGrp="1"/>
          </p:cNvSpPr>
          <p:nvPr>
            <p:ph type="body" idx="1"/>
          </p:nvPr>
        </p:nvSpPr>
        <p:spPr>
          <a:xfrm>
            <a:off x="741144" y="1629229"/>
            <a:ext cx="10068025" cy="435133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4400"/>
              <a:buNone/>
            </a:pPr>
            <a:r>
              <a:rPr lang="en-US" sz="4400" b="1">
                <a:latin typeface="Arial"/>
                <a:ea typeface="Arial"/>
                <a:cs typeface="Arial"/>
                <a:sym typeface="Arial"/>
              </a:rPr>
              <a:t>Questions?</a:t>
            </a:r>
            <a:endParaRPr/>
          </a:p>
        </p:txBody>
      </p:sp>
      <p:pic>
        <p:nvPicPr>
          <p:cNvPr id="257" name="Google Shape;257;p19" descr="MCj03840400000[1]"/>
          <p:cNvPicPr preferRelativeResize="0"/>
          <p:nvPr/>
        </p:nvPicPr>
        <p:blipFill rotWithShape="1">
          <a:blip r:embed="rId4">
            <a:alphaModFix/>
          </a:blip>
          <a:srcRect/>
          <a:stretch/>
        </p:blipFill>
        <p:spPr>
          <a:xfrm>
            <a:off x="4618295" y="2917275"/>
            <a:ext cx="2955409" cy="2934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body" idx="1"/>
          </p:nvPr>
        </p:nvSpPr>
        <p:spPr>
          <a:xfrm>
            <a:off x="838200" y="1676400"/>
            <a:ext cx="100584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None/>
            </a:pPr>
            <a:r>
              <a:rPr lang="en-US" sz="4000" b="1">
                <a:latin typeface="Arial"/>
                <a:ea typeface="Arial"/>
                <a:cs typeface="Arial"/>
                <a:sym typeface="Arial"/>
              </a:rPr>
              <a:t>Agenda</a:t>
            </a:r>
            <a:endParaRPr/>
          </a:p>
          <a:p>
            <a:pPr marL="514350" lvl="0" indent="-311150" algn="l" rtl="0">
              <a:spcBef>
                <a:spcPts val="640"/>
              </a:spcBef>
              <a:spcAft>
                <a:spcPts val="0"/>
              </a:spcAft>
              <a:buClr>
                <a:schemeClr val="dk1"/>
              </a:buClr>
              <a:buSzPts val="3200"/>
              <a:buNone/>
            </a:pPr>
            <a:endParaRPr b="1"/>
          </a:p>
          <a:p>
            <a:pPr marL="342900" lvl="0" indent="-342900" algn="l" rtl="0">
              <a:spcBef>
                <a:spcPts val="640"/>
              </a:spcBef>
              <a:spcAft>
                <a:spcPts val="0"/>
              </a:spcAft>
              <a:buClr>
                <a:schemeClr val="dk1"/>
              </a:buClr>
              <a:buSzPts val="3200"/>
              <a:buChar char="•"/>
            </a:pPr>
            <a:r>
              <a:rPr lang="en-US"/>
              <a:t>Current GL Activities at the NRC – Duncan</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CRCPD/OAS Task Force – Angela</a:t>
            </a: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103" name="Google Shape;103;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4" name="Google Shape;104;p2"/>
          <p:cNvPicPr preferRelativeResize="0"/>
          <p:nvPr/>
        </p:nvPicPr>
        <p:blipFill rotWithShape="1">
          <a:blip r:embed="rId3">
            <a:alphaModFix/>
          </a:blip>
          <a:srcRect/>
          <a:stretch/>
        </p:blipFill>
        <p:spPr>
          <a:xfrm>
            <a:off x="9277275" y="43031"/>
            <a:ext cx="2057400" cy="12760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body" idx="1"/>
          </p:nvPr>
        </p:nvSpPr>
        <p:spPr>
          <a:xfrm>
            <a:off x="598714" y="1410477"/>
            <a:ext cx="105156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None/>
            </a:pPr>
            <a:r>
              <a:rPr lang="en-US" sz="4000" b="1">
                <a:latin typeface="Arial"/>
                <a:ea typeface="Arial"/>
                <a:cs typeface="Arial"/>
                <a:sym typeface="Arial"/>
              </a:rPr>
              <a:t>Brief History</a:t>
            </a:r>
            <a:endParaRPr/>
          </a:p>
          <a:p>
            <a:pPr marL="342900" lvl="0" indent="-342900" algn="l" rtl="0">
              <a:spcBef>
                <a:spcPts val="640"/>
              </a:spcBef>
              <a:spcAft>
                <a:spcPts val="0"/>
              </a:spcAft>
              <a:buClr>
                <a:schemeClr val="dk1"/>
              </a:buClr>
              <a:buSzPts val="3200"/>
              <a:buChar char="•"/>
            </a:pPr>
            <a:r>
              <a:rPr lang="en-US"/>
              <a:t>SECY-17-0083</a:t>
            </a:r>
            <a:endParaRPr/>
          </a:p>
          <a:p>
            <a:pPr marL="342900" lvl="0" indent="-342900" algn="l" rtl="0">
              <a:spcBef>
                <a:spcPts val="640"/>
              </a:spcBef>
              <a:spcAft>
                <a:spcPts val="0"/>
              </a:spcAft>
              <a:buClr>
                <a:schemeClr val="dk1"/>
              </a:buClr>
              <a:buSzPts val="3200"/>
              <a:buChar char="•"/>
            </a:pPr>
            <a:r>
              <a:rPr lang="en-US"/>
              <a:t>General License Working Group</a:t>
            </a:r>
            <a:endParaRPr/>
          </a:p>
          <a:p>
            <a:pPr marL="342900" lvl="0" indent="-342900" algn="l" rtl="0">
              <a:spcBef>
                <a:spcPts val="640"/>
              </a:spcBef>
              <a:spcAft>
                <a:spcPts val="0"/>
              </a:spcAft>
              <a:buClr>
                <a:schemeClr val="dk1"/>
              </a:buClr>
              <a:buSzPts val="3200"/>
              <a:buChar char="•"/>
            </a:pPr>
            <a:r>
              <a:rPr lang="en-US"/>
              <a:t>General License Modernization Working Group</a:t>
            </a:r>
            <a:endParaRPr/>
          </a:p>
        </p:txBody>
      </p:sp>
      <p:sp>
        <p:nvSpPr>
          <p:cNvPr id="111" name="Google Shape;111;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2" name="Google Shape;112;p3"/>
          <p:cNvPicPr preferRelativeResize="0"/>
          <p:nvPr/>
        </p:nvPicPr>
        <p:blipFill rotWithShape="1">
          <a:blip r:embed="rId3">
            <a:alphaModFix/>
          </a:blip>
          <a:srcRect/>
          <a:stretch/>
        </p:blipFill>
        <p:spPr>
          <a:xfrm>
            <a:off x="9182100" y="0"/>
            <a:ext cx="2057400" cy="1276090"/>
          </a:xfrm>
          <a:prstGeom prst="rect">
            <a:avLst/>
          </a:prstGeom>
          <a:noFill/>
          <a:ln>
            <a:noFill/>
          </a:ln>
        </p:spPr>
      </p:pic>
      <p:pic>
        <p:nvPicPr>
          <p:cNvPr id="113" name="Google Shape;113;p3" descr="Text, letter&#10;&#10;Description automatically generated"/>
          <p:cNvPicPr preferRelativeResize="0"/>
          <p:nvPr/>
        </p:nvPicPr>
        <p:blipFill rotWithShape="1">
          <a:blip r:embed="rId4">
            <a:alphaModFix/>
          </a:blip>
          <a:srcRect/>
          <a:stretch/>
        </p:blipFill>
        <p:spPr>
          <a:xfrm>
            <a:off x="3314700" y="3954130"/>
            <a:ext cx="5562600" cy="25487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body" idx="1"/>
          </p:nvPr>
        </p:nvSpPr>
        <p:spPr>
          <a:xfrm>
            <a:off x="838200" y="1676400"/>
            <a:ext cx="100584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r>
              <a:rPr lang="en-US" sz="4000" b="1">
                <a:latin typeface="Arial"/>
                <a:ea typeface="Arial"/>
                <a:cs typeface="Arial"/>
                <a:sym typeface="Arial"/>
              </a:rPr>
              <a:t>SRM-SECY-17-0083</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120" name="Google Shape;12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1" name="Google Shape;121;p4"/>
          <p:cNvPicPr preferRelativeResize="0"/>
          <p:nvPr/>
        </p:nvPicPr>
        <p:blipFill rotWithShape="1">
          <a:blip r:embed="rId3">
            <a:alphaModFix/>
          </a:blip>
          <a:srcRect/>
          <a:stretch/>
        </p:blipFill>
        <p:spPr>
          <a:xfrm>
            <a:off x="9277275" y="43031"/>
            <a:ext cx="2057400" cy="1276090"/>
          </a:xfrm>
          <a:prstGeom prst="rect">
            <a:avLst/>
          </a:prstGeom>
          <a:noFill/>
          <a:ln>
            <a:noFill/>
          </a:ln>
        </p:spPr>
      </p:pic>
      <p:sp>
        <p:nvSpPr>
          <p:cNvPr id="122" name="Google Shape;122;p4"/>
          <p:cNvSpPr txBox="1"/>
          <p:nvPr/>
        </p:nvSpPr>
        <p:spPr>
          <a:xfrm>
            <a:off x="896257" y="2459504"/>
            <a:ext cx="5771243"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“Within six months of the final Staff Requirements Memorandum, the staff should provide to the Commission a notation vote paper with the staff’s evaluation and recommendations developed by the General License Program Re-Evaluation Working Group and the General License Program Modernization Working Group.”</a:t>
            </a:r>
            <a:endParaRPr/>
          </a:p>
        </p:txBody>
      </p:sp>
      <p:pic>
        <p:nvPicPr>
          <p:cNvPr id="123" name="Google Shape;123;p4" descr="Graphical user interface, text&#10;&#10;Description automatically generated"/>
          <p:cNvPicPr preferRelativeResize="0"/>
          <p:nvPr/>
        </p:nvPicPr>
        <p:blipFill rotWithShape="1">
          <a:blip r:embed="rId4">
            <a:alphaModFix/>
          </a:blip>
          <a:srcRect/>
          <a:stretch/>
        </p:blipFill>
        <p:spPr>
          <a:xfrm>
            <a:off x="6534150" y="2873165"/>
            <a:ext cx="4495800" cy="213243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0" name="Google Shape;130;p5"/>
          <p:cNvPicPr preferRelativeResize="0"/>
          <p:nvPr/>
        </p:nvPicPr>
        <p:blipFill rotWithShape="1">
          <a:blip r:embed="rId3">
            <a:alphaModFix/>
          </a:blip>
          <a:srcRect/>
          <a:stretch/>
        </p:blipFill>
        <p:spPr>
          <a:xfrm>
            <a:off x="9105900" y="9832"/>
            <a:ext cx="2057400" cy="1276090"/>
          </a:xfrm>
          <a:prstGeom prst="rect">
            <a:avLst/>
          </a:prstGeom>
          <a:noFill/>
          <a:ln>
            <a:noFill/>
          </a:ln>
        </p:spPr>
      </p:pic>
      <p:pic>
        <p:nvPicPr>
          <p:cNvPr id="131" name="Google Shape;131;p5" descr="A picture containing text&#10;&#10;Description automatically generated"/>
          <p:cNvPicPr preferRelativeResize="0">
            <a:picLocks noGrp="1"/>
          </p:cNvPicPr>
          <p:nvPr>
            <p:ph type="body" idx="1"/>
          </p:nvPr>
        </p:nvPicPr>
        <p:blipFill rotWithShape="1">
          <a:blip r:embed="rId4">
            <a:alphaModFix/>
          </a:blip>
          <a:srcRect r="-109"/>
          <a:stretch/>
        </p:blipFill>
        <p:spPr>
          <a:xfrm>
            <a:off x="1586301" y="1828800"/>
            <a:ext cx="9019397" cy="439594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32" name="Google Shape;132;p5"/>
          <p:cNvSpPr txBox="1"/>
          <p:nvPr/>
        </p:nvSpPr>
        <p:spPr>
          <a:xfrm>
            <a:off x="8077200" y="2133600"/>
            <a:ext cx="2438400" cy="16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body" idx="1"/>
          </p:nvPr>
        </p:nvSpPr>
        <p:spPr>
          <a:xfrm>
            <a:off x="533400" y="1447801"/>
            <a:ext cx="10655300" cy="51053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None/>
            </a:pPr>
            <a:r>
              <a:rPr lang="en-US" sz="4000" b="1">
                <a:latin typeface="Arial"/>
                <a:ea typeface="Arial"/>
                <a:cs typeface="Arial"/>
                <a:sym typeface="Arial"/>
              </a:rPr>
              <a:t>Options in SECY-22-0065</a:t>
            </a:r>
            <a:endParaRPr/>
          </a:p>
          <a:p>
            <a:pPr marL="0" lvl="0" indent="0" algn="l" rtl="0">
              <a:spcBef>
                <a:spcPts val="480"/>
              </a:spcBef>
              <a:spcAft>
                <a:spcPts val="0"/>
              </a:spcAft>
              <a:buClr>
                <a:schemeClr val="dk1"/>
              </a:buClr>
              <a:buSzPts val="2400"/>
              <a:buNone/>
            </a:pPr>
            <a:endParaRPr sz="2400"/>
          </a:p>
        </p:txBody>
      </p:sp>
      <p:sp>
        <p:nvSpPr>
          <p:cNvPr id="139" name="Google Shape;139;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0" name="Google Shape;140;p6"/>
          <p:cNvPicPr preferRelativeResize="0"/>
          <p:nvPr/>
        </p:nvPicPr>
        <p:blipFill rotWithShape="1">
          <a:blip r:embed="rId3">
            <a:alphaModFix/>
          </a:blip>
          <a:srcRect/>
          <a:stretch/>
        </p:blipFill>
        <p:spPr>
          <a:xfrm>
            <a:off x="9131300" y="10758"/>
            <a:ext cx="2057400" cy="1276090"/>
          </a:xfrm>
          <a:prstGeom prst="rect">
            <a:avLst/>
          </a:prstGeom>
          <a:noFill/>
          <a:ln>
            <a:noFill/>
          </a:ln>
        </p:spPr>
      </p:pic>
      <p:pic>
        <p:nvPicPr>
          <p:cNvPr id="141" name="Google Shape;141;p6" descr="Light from open door"/>
          <p:cNvPicPr preferRelativeResize="0"/>
          <p:nvPr/>
        </p:nvPicPr>
        <p:blipFill rotWithShape="1">
          <a:blip r:embed="rId4">
            <a:alphaModFix/>
          </a:blip>
          <a:srcRect/>
          <a:stretch/>
        </p:blipFill>
        <p:spPr>
          <a:xfrm>
            <a:off x="5893707" y="2667000"/>
            <a:ext cx="5052643" cy="2979635"/>
          </a:xfrm>
          <a:prstGeom prst="rect">
            <a:avLst/>
          </a:prstGeom>
          <a:noFill/>
          <a:ln>
            <a:noFill/>
          </a:ln>
        </p:spPr>
      </p:pic>
      <p:sp>
        <p:nvSpPr>
          <p:cNvPr id="142" name="Google Shape;142;p6"/>
          <p:cNvSpPr txBox="1"/>
          <p:nvPr/>
        </p:nvSpPr>
        <p:spPr>
          <a:xfrm>
            <a:off x="609600" y="2286000"/>
            <a:ext cx="5105400" cy="378565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AutoNum type="arabicParenR"/>
            </a:pPr>
            <a:r>
              <a:rPr lang="en-US" sz="2400">
                <a:solidFill>
                  <a:schemeClr val="dk1"/>
                </a:solidFill>
                <a:latin typeface="Arial"/>
                <a:ea typeface="Arial"/>
                <a:cs typeface="Arial"/>
                <a:sym typeface="Arial"/>
              </a:rPr>
              <a:t>Maintain Current Regulatory Framework</a:t>
            </a:r>
            <a:endParaRPr/>
          </a:p>
          <a:p>
            <a:pPr marL="457200" marR="0" lvl="0" indent="-457200" algn="l" rtl="0">
              <a:spcBef>
                <a:spcPts val="0"/>
              </a:spcBef>
              <a:spcAft>
                <a:spcPts val="0"/>
              </a:spcAft>
              <a:buClr>
                <a:schemeClr val="dk1"/>
              </a:buClr>
              <a:buSzPts val="2400"/>
              <a:buFont typeface="Arial"/>
              <a:buAutoNum type="arabicParenR"/>
            </a:pPr>
            <a:r>
              <a:rPr lang="en-US" sz="2400">
                <a:solidFill>
                  <a:schemeClr val="dk1"/>
                </a:solidFill>
                <a:latin typeface="Arial"/>
                <a:ea typeface="Arial"/>
                <a:cs typeface="Arial"/>
                <a:sym typeface="Arial"/>
              </a:rPr>
              <a:t>Modifying Annual Registration Requirements</a:t>
            </a:r>
            <a:endParaRPr/>
          </a:p>
          <a:p>
            <a:pPr marL="457200" marR="0" lvl="0" indent="-457200" algn="l" rtl="0">
              <a:spcBef>
                <a:spcPts val="0"/>
              </a:spcBef>
              <a:spcAft>
                <a:spcPts val="0"/>
              </a:spcAft>
              <a:buClr>
                <a:schemeClr val="dk1"/>
              </a:buClr>
              <a:buSzPts val="2400"/>
              <a:buFont typeface="Arial"/>
              <a:buAutoNum type="arabicParenR"/>
            </a:pPr>
            <a:r>
              <a:rPr lang="en-US" sz="2400">
                <a:solidFill>
                  <a:schemeClr val="dk1"/>
                </a:solidFill>
                <a:latin typeface="Arial"/>
                <a:ea typeface="Arial"/>
                <a:cs typeface="Arial"/>
                <a:sym typeface="Arial"/>
              </a:rPr>
              <a:t>Requiring a Simplified Specific Licenses</a:t>
            </a:r>
            <a:endParaRPr/>
          </a:p>
          <a:p>
            <a:pPr marL="457200" marR="0" lvl="0" indent="-457200" algn="l" rtl="0">
              <a:spcBef>
                <a:spcPts val="0"/>
              </a:spcBef>
              <a:spcAft>
                <a:spcPts val="0"/>
              </a:spcAft>
              <a:buClr>
                <a:schemeClr val="dk1"/>
              </a:buClr>
              <a:buSzPts val="2400"/>
              <a:buFont typeface="Arial"/>
              <a:buAutoNum type="arabicParenR"/>
            </a:pPr>
            <a:r>
              <a:rPr lang="en-US" sz="2400">
                <a:solidFill>
                  <a:schemeClr val="dk1"/>
                </a:solidFill>
                <a:latin typeface="Arial"/>
                <a:ea typeface="Arial"/>
                <a:cs typeface="Arial"/>
                <a:sym typeface="Arial"/>
              </a:rPr>
              <a:t>Combination of Options 2 and 3</a:t>
            </a:r>
            <a:endParaRPr/>
          </a:p>
          <a:p>
            <a:pPr marL="457200" marR="0" lvl="0" indent="-457200" algn="l" rtl="0">
              <a:spcBef>
                <a:spcPts val="0"/>
              </a:spcBef>
              <a:spcAft>
                <a:spcPts val="0"/>
              </a:spcAft>
              <a:buClr>
                <a:schemeClr val="dk1"/>
              </a:buClr>
              <a:buSzPts val="2400"/>
              <a:buFont typeface="Arial"/>
              <a:buAutoNum type="arabicParenR"/>
            </a:pPr>
            <a:r>
              <a:rPr lang="en-US" sz="2400">
                <a:solidFill>
                  <a:schemeClr val="dk1"/>
                </a:solidFill>
                <a:latin typeface="Arial"/>
                <a:ea typeface="Arial"/>
                <a:cs typeface="Arial"/>
                <a:sym typeface="Arial"/>
              </a:rPr>
              <a:t>Increase Communications with End Users of Generally Licensed Devices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49" name="Google Shape;149;p7"/>
          <p:cNvPicPr preferRelativeResize="0"/>
          <p:nvPr/>
        </p:nvPicPr>
        <p:blipFill rotWithShape="1">
          <a:blip r:embed="rId3">
            <a:alphaModFix/>
          </a:blip>
          <a:srcRect/>
          <a:stretch/>
        </p:blipFill>
        <p:spPr>
          <a:xfrm>
            <a:off x="9131300" y="0"/>
            <a:ext cx="2057400" cy="1276090"/>
          </a:xfrm>
          <a:prstGeom prst="rect">
            <a:avLst/>
          </a:prstGeom>
          <a:noFill/>
          <a:ln>
            <a:noFill/>
          </a:ln>
        </p:spPr>
      </p:pic>
      <p:sp>
        <p:nvSpPr>
          <p:cNvPr id="150" name="Google Shape;150;p7"/>
          <p:cNvSpPr txBox="1">
            <a:spLocks noGrp="1"/>
          </p:cNvSpPr>
          <p:nvPr>
            <p:ph type="body" idx="1"/>
          </p:nvPr>
        </p:nvSpPr>
        <p:spPr>
          <a:xfrm>
            <a:off x="609600" y="1471612"/>
            <a:ext cx="109728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None/>
            </a:pPr>
            <a:r>
              <a:rPr lang="en-US" sz="4000" b="1">
                <a:latin typeface="Arial"/>
                <a:ea typeface="Arial"/>
                <a:cs typeface="Arial"/>
                <a:sym typeface="Arial"/>
              </a:rPr>
              <a:t>Staff Recommended Option</a:t>
            </a:r>
            <a:endParaRPr/>
          </a:p>
        </p:txBody>
      </p:sp>
      <p:pic>
        <p:nvPicPr>
          <p:cNvPr id="151" name="Google Shape;151;p7" descr="A picture containing diagram&#10;&#10;Description automatically generated"/>
          <p:cNvPicPr preferRelativeResize="0"/>
          <p:nvPr/>
        </p:nvPicPr>
        <p:blipFill rotWithShape="1">
          <a:blip r:embed="rId4">
            <a:alphaModFix/>
          </a:blip>
          <a:srcRect/>
          <a:stretch/>
        </p:blipFill>
        <p:spPr>
          <a:xfrm>
            <a:off x="7848600" y="2590800"/>
            <a:ext cx="3048000" cy="3048000"/>
          </a:xfrm>
          <a:prstGeom prst="rect">
            <a:avLst/>
          </a:prstGeom>
          <a:noFill/>
          <a:ln>
            <a:noFill/>
          </a:ln>
        </p:spPr>
      </p:pic>
      <p:sp>
        <p:nvSpPr>
          <p:cNvPr id="152" name="Google Shape;152;p7"/>
          <p:cNvSpPr txBox="1"/>
          <p:nvPr/>
        </p:nvSpPr>
        <p:spPr>
          <a:xfrm>
            <a:off x="762000" y="2258716"/>
            <a:ext cx="7086600" cy="446276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Option 1: Maintain Status Quo</a:t>
            </a:r>
            <a:endParaRPr/>
          </a:p>
          <a:p>
            <a:pPr marL="742950" marR="0" lvl="1" indent="-28575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Vigorous review process</a:t>
            </a:r>
            <a:endParaRPr/>
          </a:p>
          <a:p>
            <a:pPr marL="742950" marR="0" lvl="1" indent="-28575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Risk informed approach to accountability</a:t>
            </a:r>
            <a:endParaRPr/>
          </a:p>
          <a:p>
            <a:pPr marL="742950" marR="0" lvl="1" indent="-28575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No significant risk of exposure to lost unregistered devices</a:t>
            </a:r>
            <a:endParaRPr/>
          </a:p>
          <a:p>
            <a:pPr marL="742950" marR="0" lvl="1" indent="-285750" algn="l" rtl="0">
              <a:lnSpc>
                <a:spcPct val="100000"/>
              </a:lnSpc>
              <a:spcBef>
                <a:spcPts val="56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Costs associated with rulemaking and other changes could be significant</a:t>
            </a:r>
            <a:endParaRPr sz="2800" b="0" i="0" u="none" strike="noStrike" cap="none">
              <a:solidFill>
                <a:srgbClr val="000000"/>
              </a:solidFill>
              <a:latin typeface="Arial"/>
              <a:ea typeface="Arial"/>
              <a:cs typeface="Arial"/>
              <a:sym typeface="Arial"/>
            </a:endParaRPr>
          </a:p>
          <a:p>
            <a:pPr marL="742950" marR="0" lvl="1" indent="-107950" algn="l" rtl="0">
              <a:lnSpc>
                <a:spcPct val="100000"/>
              </a:lnSpc>
              <a:spcBef>
                <a:spcPts val="56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59" name="Google Shape;159;p8"/>
          <p:cNvPicPr preferRelativeResize="0"/>
          <p:nvPr/>
        </p:nvPicPr>
        <p:blipFill rotWithShape="1">
          <a:blip r:embed="rId3">
            <a:alphaModFix/>
          </a:blip>
          <a:srcRect/>
          <a:stretch/>
        </p:blipFill>
        <p:spPr>
          <a:xfrm>
            <a:off x="9131300" y="0"/>
            <a:ext cx="2057400" cy="1276090"/>
          </a:xfrm>
          <a:prstGeom prst="rect">
            <a:avLst/>
          </a:prstGeom>
          <a:noFill/>
          <a:ln>
            <a:noFill/>
          </a:ln>
        </p:spPr>
      </p:pic>
      <p:sp>
        <p:nvSpPr>
          <p:cNvPr id="160" name="Google Shape;160;p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None/>
            </a:pPr>
            <a:r>
              <a:rPr lang="en-US" sz="4000" b="1">
                <a:latin typeface="Arial"/>
                <a:ea typeface="Arial"/>
                <a:cs typeface="Arial"/>
                <a:sym typeface="Arial"/>
              </a:rPr>
              <a:t>Next Steps</a:t>
            </a:r>
            <a:endParaRPr/>
          </a:p>
          <a:p>
            <a:pPr marL="0" lvl="0" indent="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Alignment with rulemaking for license verification of transfers of Category 3 quantities</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Commission Decision on SECY-22-0065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66" name="Google Shape;166;p9"/>
          <p:cNvPicPr preferRelativeResize="0"/>
          <p:nvPr/>
        </p:nvPicPr>
        <p:blipFill rotWithShape="1">
          <a:blip r:embed="rId3">
            <a:alphaModFix/>
          </a:blip>
          <a:srcRect/>
          <a:stretch/>
        </p:blipFill>
        <p:spPr>
          <a:xfrm>
            <a:off x="9105900" y="0"/>
            <a:ext cx="2020890" cy="1253445"/>
          </a:xfrm>
          <a:prstGeom prst="rect">
            <a:avLst/>
          </a:prstGeom>
          <a:noFill/>
          <a:ln>
            <a:noFill/>
          </a:ln>
        </p:spPr>
      </p:pic>
      <p:sp>
        <p:nvSpPr>
          <p:cNvPr id="167" name="Google Shape;167;p9"/>
          <p:cNvSpPr txBox="1">
            <a:spLocks noGrp="1"/>
          </p:cNvSpPr>
          <p:nvPr>
            <p:ph type="body" idx="1"/>
          </p:nvPr>
        </p:nvSpPr>
        <p:spPr>
          <a:xfrm>
            <a:off x="714511" y="1540453"/>
            <a:ext cx="10068025" cy="435133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0000"/>
              </a:buClr>
              <a:buSzPts val="4000"/>
              <a:buNone/>
            </a:pPr>
            <a:r>
              <a:rPr lang="en-US" sz="4000" b="1">
                <a:solidFill>
                  <a:srgbClr val="000000"/>
                </a:solidFill>
                <a:latin typeface="Arial"/>
                <a:ea typeface="Arial"/>
                <a:cs typeface="Arial"/>
                <a:sym typeface="Arial"/>
              </a:rPr>
              <a:t>General Licensing Program Review, </a:t>
            </a:r>
            <a:endParaRPr/>
          </a:p>
          <a:p>
            <a:pPr marL="0" lvl="0" indent="0" algn="ctr" rtl="0">
              <a:spcBef>
                <a:spcPts val="800"/>
              </a:spcBef>
              <a:spcAft>
                <a:spcPts val="0"/>
              </a:spcAft>
              <a:buClr>
                <a:srgbClr val="000000"/>
              </a:buClr>
              <a:buSzPts val="4000"/>
              <a:buNone/>
            </a:pPr>
            <a:r>
              <a:rPr lang="en-US" sz="4000" b="1">
                <a:solidFill>
                  <a:srgbClr val="000000"/>
                </a:solidFill>
                <a:latin typeface="Arial"/>
                <a:ea typeface="Arial"/>
                <a:cs typeface="Arial"/>
                <a:sym typeface="Arial"/>
              </a:rPr>
              <a:t>The Story Continues..</a:t>
            </a:r>
            <a:endParaRPr sz="2400">
              <a:solidFill>
                <a:srgbClr val="000000"/>
              </a:solidFill>
              <a:latin typeface="Arial"/>
              <a:ea typeface="Arial"/>
              <a:cs typeface="Arial"/>
              <a:sym typeface="Arial"/>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grpSp>
        <p:nvGrpSpPr>
          <p:cNvPr id="168" name="Google Shape;168;p9"/>
          <p:cNvGrpSpPr/>
          <p:nvPr/>
        </p:nvGrpSpPr>
        <p:grpSpPr>
          <a:xfrm>
            <a:off x="2721597" y="2842636"/>
            <a:ext cx="6206142" cy="3878839"/>
            <a:chOff x="1188604" y="0"/>
            <a:chExt cx="6206142" cy="3878839"/>
          </a:xfrm>
        </p:grpSpPr>
        <p:sp>
          <p:nvSpPr>
            <p:cNvPr id="169" name="Google Shape;169;p9"/>
            <p:cNvSpPr/>
            <p:nvPr/>
          </p:nvSpPr>
          <p:spPr>
            <a:xfrm>
              <a:off x="1188604" y="0"/>
              <a:ext cx="6206142" cy="3878839"/>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1976784" y="2677174"/>
              <a:ext cx="161359" cy="161359"/>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057464" y="2757854"/>
              <a:ext cx="1446031" cy="11209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txBox="1"/>
            <p:nvPr/>
          </p:nvSpPr>
          <p:spPr>
            <a:xfrm>
              <a:off x="2057464" y="2757854"/>
              <a:ext cx="1446031" cy="1120984"/>
            </a:xfrm>
            <a:prstGeom prst="rect">
              <a:avLst/>
            </a:prstGeom>
            <a:noFill/>
            <a:ln>
              <a:noFill/>
            </a:ln>
          </p:spPr>
          <p:txBody>
            <a:bodyPr spcFirstLastPara="1" wrap="square" lIns="85500" tIns="0" rIns="0" bIns="0"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US" sz="1700">
                  <a:solidFill>
                    <a:schemeClr val="dk1"/>
                  </a:solidFill>
                  <a:latin typeface="Arial"/>
                  <a:ea typeface="Arial"/>
                  <a:cs typeface="Arial"/>
                  <a:sym typeface="Arial"/>
                </a:rPr>
                <a:t>GLMWG Memo Finalized</a:t>
              </a:r>
              <a:endParaRPr/>
            </a:p>
          </p:txBody>
        </p:sp>
        <p:sp>
          <p:nvSpPr>
            <p:cNvPr id="173" name="Google Shape;173;p9"/>
            <p:cNvSpPr/>
            <p:nvPr/>
          </p:nvSpPr>
          <p:spPr>
            <a:xfrm>
              <a:off x="3401094" y="1622906"/>
              <a:ext cx="291688" cy="291688"/>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3546938" y="1768750"/>
              <a:ext cx="1489474" cy="21100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txBox="1"/>
            <p:nvPr/>
          </p:nvSpPr>
          <p:spPr>
            <a:xfrm>
              <a:off x="3546938" y="1768750"/>
              <a:ext cx="1489474" cy="2110088"/>
            </a:xfrm>
            <a:prstGeom prst="rect">
              <a:avLst/>
            </a:prstGeom>
            <a:noFill/>
            <a:ln>
              <a:noFill/>
            </a:ln>
          </p:spPr>
          <p:txBody>
            <a:bodyPr spcFirstLastPara="1" wrap="square" lIns="154550" tIns="0" rIns="0" bIns="0"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US" sz="1700">
                  <a:solidFill>
                    <a:schemeClr val="dk1"/>
                  </a:solidFill>
                  <a:latin typeface="Arial"/>
                  <a:ea typeface="Arial"/>
                  <a:cs typeface="Arial"/>
                  <a:sym typeface="Arial"/>
                </a:rPr>
                <a:t>OAS/CRCPD Workgroup formation</a:t>
              </a:r>
              <a:endParaRPr/>
            </a:p>
          </p:txBody>
        </p:sp>
        <p:sp>
          <p:nvSpPr>
            <p:cNvPr id="176" name="Google Shape;176;p9"/>
            <p:cNvSpPr/>
            <p:nvPr/>
          </p:nvSpPr>
          <p:spPr>
            <a:xfrm>
              <a:off x="5113989" y="981346"/>
              <a:ext cx="403399" cy="403399"/>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318489" y="1183045"/>
              <a:ext cx="1832976" cy="26957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p:nvPr/>
          </p:nvSpPr>
          <p:spPr>
            <a:xfrm>
              <a:off x="5318489" y="1183045"/>
              <a:ext cx="1832976" cy="2695793"/>
            </a:xfrm>
            <a:prstGeom prst="rect">
              <a:avLst/>
            </a:prstGeom>
            <a:noFill/>
            <a:ln>
              <a:noFill/>
            </a:ln>
          </p:spPr>
          <p:txBody>
            <a:bodyPr spcFirstLastPara="1" wrap="square" lIns="213750" tIns="0" rIns="0" bIns="0"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US" sz="1700">
                  <a:solidFill>
                    <a:schemeClr val="dk1"/>
                  </a:solidFill>
                  <a:latin typeface="Arial"/>
                  <a:ea typeface="Arial"/>
                  <a:cs typeface="Arial"/>
                  <a:sym typeface="Arial"/>
                </a:rPr>
                <a:t>Recommend Best Practices for States </a:t>
              </a:r>
              <a:endParaRPr/>
            </a:p>
            <a:p>
              <a:pPr marL="0" marR="0" lvl="0" indent="0" algn="l" rtl="0">
                <a:lnSpc>
                  <a:spcPct val="90000"/>
                </a:lnSpc>
                <a:spcBef>
                  <a:spcPts val="0"/>
                </a:spcBef>
                <a:spcAft>
                  <a:spcPts val="0"/>
                </a:spcAft>
                <a:buClr>
                  <a:schemeClr val="dk1"/>
                </a:buClr>
                <a:buSzPts val="1700"/>
                <a:buFont typeface="Arial"/>
                <a:buNone/>
              </a:pPr>
              <a:r>
                <a:rPr lang="en-US" sz="1700">
                  <a:solidFill>
                    <a:schemeClr val="dk1"/>
                  </a:solidFill>
                  <a:latin typeface="Arial"/>
                  <a:ea typeface="Arial"/>
                  <a:cs typeface="Arial"/>
                  <a:sym typeface="Arial"/>
                </a:rPr>
                <a:t>and potential rulemaking for NRC</a:t>
              </a:r>
              <a:endParaRPr/>
            </a:p>
          </p:txBody>
        </p:sp>
      </p:grpSp>
    </p:spTree>
  </p:cSld>
  <p:clrMapOvr>
    <a:masterClrMapping/>
  </p:clrMapOvr>
</p:sld>
</file>

<file path=ppt/theme/theme1.xml><?xml version="1.0" encoding="utf-8"?>
<a:theme xmlns:a="http://schemas.openxmlformats.org/drawingml/2006/main" name="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Widescreen</PresentationFormat>
  <Paragraphs>93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Noto Sans Symbols</vt:lpstr>
      <vt:lpstr>blank</vt:lpstr>
      <vt:lpstr>General License Modernization – Where Are We Now?  Duncan White US Nuclear Regulatory Commission  Angela Leek State of Iowa  August 16,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License Modernization – Where Are We Now?  Duncan White US Nuclear Regulatory Commission  Angela Leek State of Iowa  August 16, 2022</dc:title>
  <cp:lastModifiedBy>User</cp:lastModifiedBy>
  <cp:revision>1</cp:revision>
  <dcterms:created xsi:type="dcterms:W3CDTF">2020-01-22T11:39:37Z</dcterms:created>
  <dcterms:modified xsi:type="dcterms:W3CDTF">2022-08-16T12:56:36Z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0x0101006BDAEF12599C9645A92A1EF53F53C74D</vt:lpwstr>
  </property>
</Properties>
</file>