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RuV+sRed624y0gh1FWpWQicku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81" name="Google Shape;181;p1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Reportable quantity - currently 1 curie, but may not be feasible for licensee with thousands of curies of tritium</a:t>
            </a:r>
            <a:endParaRPr/>
          </a:p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89" name="Google Shape;189;p11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97" name="Google Shape;197;p12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05" name="Google Shape;205;p13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5325"/>
            <a:ext cx="6188075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  <a:p>
            <a:pPr marL="0" lvl="0" indent="0" algn="l" rtl="0">
              <a:spcBef>
                <a:spcPts val="33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72800" y="0"/>
            <a:ext cx="1219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457200"/>
            <a:ext cx="223520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/>
          <p:nvPr/>
        </p:nvSpPr>
        <p:spPr>
          <a:xfrm rot="10800000" flipH="1">
            <a:off x="508000" y="1325564"/>
            <a:ext cx="11684000" cy="46037"/>
          </a:xfrm>
          <a:prstGeom prst="rect">
            <a:avLst/>
          </a:prstGeom>
          <a:solidFill>
            <a:srgbClr val="2355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2641600" y="274638"/>
            <a:ext cx="8940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6600" y="0"/>
            <a:ext cx="1295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609600" y="1722273"/>
            <a:ext cx="10668000" cy="467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Questions for Regulating Fusion </a:t>
            </a:r>
            <a:br>
              <a:rPr lang="en-US" sz="3600" b="1"/>
            </a:br>
            <a:r>
              <a:rPr lang="en-US" sz="3600" b="1"/>
              <a:t>Using a Byproduct Material Framework</a:t>
            </a:r>
            <a:br>
              <a:rPr lang="en-US" sz="2800" b="1"/>
            </a:br>
            <a:br>
              <a:rPr lang="en-US" sz="2800" b="1"/>
            </a:br>
            <a:br>
              <a:rPr lang="en-US" sz="2800" b="1"/>
            </a:br>
            <a:br>
              <a:rPr lang="en-US" sz="2800" b="1"/>
            </a:br>
            <a:br>
              <a:rPr lang="en-US" sz="2800" b="1"/>
            </a:br>
            <a:br>
              <a:rPr lang="en-US" sz="2800" b="1"/>
            </a:br>
            <a:br>
              <a:rPr lang="en-US" sz="2200" b="1"/>
            </a:br>
            <a:br>
              <a:rPr lang="en-US" sz="2200" b="1"/>
            </a:br>
            <a:endParaRPr sz="2200" b="1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50519"/>
            <a:ext cx="2667000" cy="9413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 rot="10800000" flipH="1">
            <a:off x="609600" y="1493835"/>
            <a:ext cx="11582400" cy="45719"/>
          </a:xfrm>
          <a:prstGeom prst="rect">
            <a:avLst/>
          </a:prstGeom>
          <a:solidFill>
            <a:srgbClr val="2355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2296" y="115267"/>
            <a:ext cx="221138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914400" y="3657600"/>
            <a:ext cx="4419600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Duncan White</a:t>
            </a:r>
            <a:b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Nuclear Regulatory Commission </a:t>
            </a:r>
            <a:b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Diego Saenz </a:t>
            </a:r>
            <a:b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Megan Shober</a:t>
            </a:r>
            <a:b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of Wisconsin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715000" y="3657600"/>
            <a:ext cx="48006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Szymon </a:t>
            </a:r>
            <a:r>
              <a:rPr lang="en-US" sz="2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Mudrewicz</a:t>
            </a:r>
            <a:br>
              <a:rPr lang="en-US" sz="2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Commonwealth of Massachusetts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Michael Hua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Helion Energy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838200" y="1447800"/>
            <a:ext cx="10058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Fusion References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Tritium Handling and Safe Storage, DOE-STD-1129-2015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Evaluation of Facilities Handling Tritium, INFO-0796 (Canada)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Supplementary Guidance and Design Experience for the Fusion Safety Standards, DOE-HDBK-6004-99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 Summary of Tritium Handling Problems in Fusion Reactors, ORNL-TM-4022</a:t>
            </a: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275" y="43031"/>
            <a:ext cx="2057400" cy="127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10058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Fusion References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Tritium Fires: Simulation and Safety Assessment, SAND2022-4187.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Standard Format and Content for Emergency Plans, NRC Regulatory Guide 3.67, Rev. 1.</a:t>
            </a: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275" y="43031"/>
            <a:ext cx="2057400" cy="127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xfrm>
            <a:off x="838200" y="1574754"/>
            <a:ext cx="10058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/>
              <a:t>Opportunities for NRC Rulemaking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Short Term (3-5 years):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Definition for Category 2 (and 1) quantity of H-3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Reportable quantity for “lost” tritium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Long Term (10-20 years):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New 10 CFR Part for established fusion technologies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0" name="Google Shape;20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275" y="43031"/>
            <a:ext cx="2057400" cy="127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10058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Opportunities for States to Prepare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Fee categories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Neutron issues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Inspector dosimetry and survey meters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Activation products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Neutron shielding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Coordination with other regulators for other hazards (e.g., corrosive, explosive, fire)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275" y="43031"/>
            <a:ext cx="2057400" cy="127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00" y="9832"/>
            <a:ext cx="2057400" cy="127609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10058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Opportunities for Guidance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Standards for authorized users or accelerator operators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Neutron shielding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Activation products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Tritium handling and accounting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Dose calculation in lieu of Emergency Plan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Releases (accident and non-accident)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Environmental monitoring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533400" y="1447801"/>
            <a:ext cx="106553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Upcoming Dates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August 24: Government-to-Government Meeting with Agreement States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September 2: Release of “White Paper” to support ACRS Meeting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September 23: ACRS Subcommittee Meeting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October 5, 6 or 7: ACRS Full Committee Meeting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Late October: Vote Paper goes to Commission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November 8: Commission Briefing on Fusion</a:t>
            </a: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25" name="Google Shape;2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1300" y="10758"/>
            <a:ext cx="2057400" cy="127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744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Potential Approach to Regulating Fusion – Duncan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Where are we now? – Megan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Where are we going from here? – Diego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Where is Massachusetts now – Szymon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Introduction to Helion Energy &amp; Perspectives on Fusion Regulation – 	Sachin Desai 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2100" y="0"/>
            <a:ext cx="2057400" cy="127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609600" y="1447801"/>
            <a:ext cx="10579100" cy="490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 The Challenge</a:t>
            </a:r>
            <a:endParaRPr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1300" y="0"/>
            <a:ext cx="2057400" cy="127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550669" y="2490162"/>
            <a:ext cx="6477000" cy="3477875"/>
          </a:xfrm>
          <a:prstGeom prst="rect">
            <a:avLst/>
          </a:prstGeom>
          <a:solidFill>
            <a:srgbClr val="C5D8F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AEA does not address fusion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 NEIMA requirements</a:t>
            </a:r>
            <a:endParaRPr/>
          </a:p>
          <a:p>
            <a:pPr marL="8001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Balance the requirements of NEIMA with the uncertainty that exists in the industry</a:t>
            </a:r>
            <a:endParaRPr/>
          </a:p>
          <a:p>
            <a:pPr marL="8001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 variety of technologies and proposed designs make an inclusive regulatory framework complex and resource intensive to develop</a:t>
            </a:r>
            <a:endParaRPr/>
          </a:p>
          <a:p>
            <a:pPr marL="8001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preferred regulatory approach will need to be technology-neutral and risk-informed</a:t>
            </a:r>
            <a:endParaRPr/>
          </a:p>
          <a:p>
            <a:pPr marL="800100" marR="0" lvl="1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rulemaking in 2027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" descr="3D illustration of a voxel patter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9598" y="2743200"/>
            <a:ext cx="3962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10591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Potential Construct Under Atomic Energy Act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275" y="43031"/>
            <a:ext cx="2057400" cy="127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143000" y="2752275"/>
            <a:ext cx="3962400" cy="708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A: Use “radioactive material” and “radiation”</a:t>
            </a:r>
            <a:endParaRPr/>
          </a:p>
        </p:txBody>
      </p:sp>
      <p:pic>
        <p:nvPicPr>
          <p:cNvPr id="126" name="Google Shape;126;p4" descr="Bird's eye view of a road in the mountai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4186" y="3970971"/>
            <a:ext cx="3546828" cy="236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Road towards mountai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2550" y="3968656"/>
            <a:ext cx="3543300" cy="236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6045200" y="2514372"/>
            <a:ext cx="5384800" cy="1015663"/>
          </a:xfrm>
          <a:prstGeom prst="rect">
            <a:avLst/>
          </a:prstGeom>
          <a:solidFill>
            <a:srgbClr val="F2DAD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B: Use “particle accelerator” defined in 	10 CFR 30.4 and “byproduct material” as defined in 11e.(3) of the AEA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body" idx="1"/>
          </p:nvPr>
        </p:nvSpPr>
        <p:spPr>
          <a:xfrm>
            <a:off x="533400" y="1490437"/>
            <a:ext cx="10363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Potential Construct Under Atomic Energy Act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Particle Accelerator 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275" y="43031"/>
            <a:ext cx="2057400" cy="127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6118262" y="2974444"/>
            <a:ext cx="5238675" cy="2616101"/>
          </a:xfrm>
          <a:prstGeom prst="rect">
            <a:avLst/>
          </a:prstGeom>
          <a:solidFill>
            <a:srgbClr val="DAEEF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Fusion devices will generally: 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with charged particles (i.e., ions/plasma)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in a vacuum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Discharge the resultant particulate into a medium (e.g., into the plasma, into walls)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Impart kinetic energy (i.e., raise temperature) 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subatomic particles (i.e., plasma components)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Accelerate particles (i.e., raise temperature)  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530755" y="2895600"/>
            <a:ext cx="5127170" cy="2862322"/>
          </a:xfrm>
          <a:prstGeom prst="rect">
            <a:avLst/>
          </a:prstGeom>
          <a:solidFill>
            <a:srgbClr val="F2DAD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particle accelerator: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machine capable of accelerating electrons, protons, deuterons, or other charged particles in a vacuum and of discharging the resultant particulate or other radiation into a medium at energies usually in excess of 1 megaelectron volt. For purposes of this definition, accelerator is an equivalent term.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761999" y="1501322"/>
            <a:ext cx="10134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Potential Construct Under Atomic Energy Act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/>
              <a:t>Byproduct Material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275" y="43031"/>
            <a:ext cx="2057400" cy="127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/>
        </p:nvSpPr>
        <p:spPr>
          <a:xfrm>
            <a:off x="5747656" y="2895600"/>
            <a:ext cx="5148943" cy="3348609"/>
          </a:xfrm>
          <a:prstGeom prst="rect">
            <a:avLst/>
          </a:prstGeom>
          <a:solidFill>
            <a:srgbClr val="DAEEF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news: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Several of the planned fusion devices will produce radioactive material (e.g., tritium) that will be used to sustain the fusion reaction that is necessary for its commercial operation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 news:</a:t>
            </a:r>
            <a:r>
              <a:rPr lang="en-US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fusion devices currently under development will generate radioactive material that is </a:t>
            </a:r>
            <a:r>
              <a:rPr lang="en-US" sz="180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incidental to the production of commercial operations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914400" y="2895600"/>
            <a:ext cx="4016829" cy="3170099"/>
          </a:xfrm>
          <a:prstGeom prst="rect">
            <a:avLst/>
          </a:prstGeom>
          <a:solidFill>
            <a:srgbClr val="F2DADA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 of byproduct material: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material that has been made radioactive by use of a particle accelerator; and is produced, extracted, or converted after extraction, before, on, or after the date of enactment of this paragraph </a:t>
            </a:r>
            <a:r>
              <a:rPr lang="en-US" sz="2000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use for a commercial, medical, or research activity</a:t>
            </a:r>
            <a:endParaRPr sz="2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609600" y="1558155"/>
            <a:ext cx="10553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Construct Under Atomic Energy Act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Byproduct Material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5" name="Google Shape;155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00" y="9832"/>
            <a:ext cx="2057400" cy="127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5295900" y="2864875"/>
            <a:ext cx="5867400" cy="3108543"/>
          </a:xfrm>
          <a:prstGeom prst="rect">
            <a:avLst/>
          </a:prstGeom>
          <a:solidFill>
            <a:srgbClr val="DAEEF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Resolution: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NARM rulemaking reflected technology in 2007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NRC policy that radiation safety standards must consider unregulated as well as regulated sources of radiation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risk-based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approach should be commensurate with the radioactive material and radiation present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Facility approach to licensing</a:t>
            </a:r>
            <a:endParaRPr/>
          </a:p>
        </p:txBody>
      </p:sp>
      <p:pic>
        <p:nvPicPr>
          <p:cNvPr id="158" name="Google Shape;158;p7" descr="Background with colorful wooden block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048000"/>
            <a:ext cx="4119834" cy="2742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533400" y="1447801"/>
            <a:ext cx="10655300" cy="502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Potential Regulatory Infrastructure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i="1"/>
              <a:t>Develop a technology inclusive regulatory infrastructure to support the development and commercialization of advanced nuclear reactors 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65" name="Google Shape;165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1300" y="10758"/>
            <a:ext cx="2057400" cy="1276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981529" y="2966826"/>
            <a:ext cx="4800600" cy="3170099"/>
          </a:xfrm>
          <a:prstGeom prst="rect">
            <a:avLst/>
          </a:prstGeom>
          <a:solidFill>
            <a:srgbClr val="FDE9D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Rulemaking under Part 30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Compatible definitions and minimum requirements for an application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Guidance would use existing regulations in Parts 20 and 30 and scalable requirements commensurate with risk and hazards of the facility 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Approach successfully used for commercial irradiators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better regulatory certainty and consistency across the NMP </a:t>
            </a:r>
            <a:endParaRPr/>
          </a:p>
        </p:txBody>
      </p:sp>
      <p:pic>
        <p:nvPicPr>
          <p:cNvPr id="168" name="Google Shape;168;p8" descr="Paper chain people and their shado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8471" y="2966826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609600" y="1351778"/>
            <a:ext cx="10591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So, where are we right now?</a:t>
            </a: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7275" y="43031"/>
            <a:ext cx="2057400" cy="127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" descr="Couple reading map"/>
          <p:cNvPicPr preferRelativeResize="0"/>
          <p:nvPr/>
        </p:nvPicPr>
        <p:blipFill rotWithShape="1">
          <a:blip r:embed="rId4">
            <a:alphaModFix/>
          </a:blip>
          <a:srcRect r="9468" b="8506"/>
          <a:stretch/>
        </p:blipFill>
        <p:spPr>
          <a:xfrm>
            <a:off x="3181350" y="2286000"/>
            <a:ext cx="5829300" cy="39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Widescreen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blank</vt:lpstr>
      <vt:lpstr>Questions for Regulating Fusion  Using a Byproduct Material Framework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for Regulating Fusion  Using a Byproduct Material Framework        </dc:title>
  <cp:lastModifiedBy>User</cp:lastModifiedBy>
  <cp:revision>1</cp:revision>
  <dcterms:created xsi:type="dcterms:W3CDTF">2020-01-22T11:39:37Z</dcterms:created>
  <dcterms:modified xsi:type="dcterms:W3CDTF">2022-08-17T21:28:05Z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0x0101006BDAEF12599C9645A92A1EF53F53C74D</vt:lpwstr>
  </property>
</Properties>
</file>