
<file path=[Content_Types].xml><?xml version="1.0" encoding="utf-8"?>
<Types xmlns="http://schemas.openxmlformats.org/package/2006/content-types">
  <Default Extension="mp3" ContentType="audio/mpeg"/>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ms-powerpoint.presentation.macroEnabled.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31"/>
  </p:notesMasterIdLst>
  <p:handoutMasterIdLst>
    <p:handoutMasterId r:id="rId32"/>
  </p:handoutMasterIdLst>
  <p:sldIdLst>
    <p:sldId id="279" r:id="rId5"/>
    <p:sldId id="305" r:id="rId6"/>
    <p:sldId id="307" r:id="rId7"/>
    <p:sldId id="306" r:id="rId8"/>
    <p:sldId id="309" r:id="rId9"/>
    <p:sldId id="332" r:id="rId10"/>
    <p:sldId id="331" r:id="rId11"/>
    <p:sldId id="333" r:id="rId12"/>
    <p:sldId id="311" r:id="rId13"/>
    <p:sldId id="313" r:id="rId14"/>
    <p:sldId id="314" r:id="rId15"/>
    <p:sldId id="320" r:id="rId16"/>
    <p:sldId id="321" r:id="rId17"/>
    <p:sldId id="322" r:id="rId18"/>
    <p:sldId id="323" r:id="rId19"/>
    <p:sldId id="324" r:id="rId20"/>
    <p:sldId id="325" r:id="rId21"/>
    <p:sldId id="312" r:id="rId22"/>
    <p:sldId id="319" r:id="rId23"/>
    <p:sldId id="328" r:id="rId24"/>
    <p:sldId id="326" r:id="rId25"/>
    <p:sldId id="329" r:id="rId26"/>
    <p:sldId id="330" r:id="rId27"/>
    <p:sldId id="315" r:id="rId28"/>
    <p:sldId id="318" r:id="rId29"/>
    <p:sldId id="317"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9EE585-DC2C-70B8-7967-60E7651CBBAC}" name="James, Stephen" initials="JS" userId="S::10006607@id.ohio.gov::6f31c831-16a0-4b89-9026-015f9293eaa7" providerId="AD"/>
  <p188:author id="{00FE66BF-C8F9-024B-0869-115AF4C38351}" name="Venkayya, Arundi" initials="VA" userId="S::10188148@id.ohio.gov::79f7c327-ff76-4f5d-8759-01931ba36a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4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327" autoAdjust="0"/>
  </p:normalViewPr>
  <p:slideViewPr>
    <p:cSldViewPr>
      <p:cViewPr varScale="1">
        <p:scale>
          <a:sx n="92" d="100"/>
          <a:sy n="92" d="100"/>
        </p:scale>
        <p:origin x="1656"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75"/>
    </p:cViewPr>
  </p:sorterViewPr>
  <p:notesViewPr>
    <p:cSldViewPr>
      <p:cViewPr varScale="1">
        <p:scale>
          <a:sx n="64" d="100"/>
          <a:sy n="64" d="100"/>
        </p:scale>
        <p:origin x="315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A3162B-8AC0-62FA-C061-A7D20F0C2C1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738BA1-F13E-4D74-2FE5-0A6B62C5CC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5638C3F-92E6-4E7A-8C48-53B98C4F96BF}" type="datetimeFigureOut">
              <a:rPr lang="en-US" smtClean="0"/>
              <a:t>8/17/2022</a:t>
            </a:fld>
            <a:endParaRPr lang="en-US"/>
          </a:p>
        </p:txBody>
      </p:sp>
      <p:sp>
        <p:nvSpPr>
          <p:cNvPr id="4" name="Footer Placeholder 3">
            <a:extLst>
              <a:ext uri="{FF2B5EF4-FFF2-40B4-BE49-F238E27FC236}">
                <a16:creationId xmlns:a16="http://schemas.microsoft.com/office/drawing/2014/main" id="{FA644EAF-6818-4EA0-5170-40C5ACEAC80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176518-8D72-577A-07C8-5B387EFE3CD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009123F-F38A-4245-94BC-856CF68F7A3E}" type="slidenum">
              <a:rPr lang="en-US" smtClean="0"/>
              <a:t>‹#›</a:t>
            </a:fld>
            <a:endParaRPr lang="en-US"/>
          </a:p>
        </p:txBody>
      </p:sp>
    </p:spTree>
    <p:extLst>
      <p:ext uri="{BB962C8B-B14F-4D97-AF65-F5344CB8AC3E}">
        <p14:creationId xmlns:p14="http://schemas.microsoft.com/office/powerpoint/2010/main" val="2192286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DBBBB0E-4AAA-4183-AFA8-CD77687265B3}" type="datetimeFigureOut">
              <a:rPr lang="en-US" smtClean="0"/>
              <a:t>8/17/2022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F1FDD47-404A-443F-B506-6B55DEE76A90}" type="slidenum">
              <a:rPr lang="en-US" smtClean="0"/>
              <a:t>‹#›</a:t>
            </a:fld>
            <a:endParaRPr lang="en-US"/>
          </a:p>
        </p:txBody>
      </p:sp>
    </p:spTree>
    <p:extLst>
      <p:ext uri="{BB962C8B-B14F-4D97-AF65-F5344CB8AC3E}">
        <p14:creationId xmlns:p14="http://schemas.microsoft.com/office/powerpoint/2010/main" val="235519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i="1" dirty="0">
              <a:ea typeface="ＭＳ Ｐゴシック"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55608" indent="-290497">
              <a:defRPr>
                <a:solidFill>
                  <a:schemeClr val="tx1"/>
                </a:solidFill>
                <a:latin typeface="Arial" charset="0"/>
              </a:defRPr>
            </a:lvl2pPr>
            <a:lvl3pPr marL="1163574" indent="-231762">
              <a:defRPr>
                <a:solidFill>
                  <a:schemeClr val="tx1"/>
                </a:solidFill>
                <a:latin typeface="Arial" charset="0"/>
              </a:defRPr>
            </a:lvl3pPr>
            <a:lvl4pPr marL="1630273" indent="-231762">
              <a:defRPr>
                <a:solidFill>
                  <a:schemeClr val="tx1"/>
                </a:solidFill>
                <a:latin typeface="Arial" charset="0"/>
              </a:defRPr>
            </a:lvl4pPr>
            <a:lvl5pPr marL="2095384" indent="-231762">
              <a:defRPr>
                <a:solidFill>
                  <a:schemeClr val="tx1"/>
                </a:solidFill>
                <a:latin typeface="Arial" charset="0"/>
              </a:defRPr>
            </a:lvl5pPr>
            <a:lvl6pPr marL="2552559" indent="-231762" eaLnBrk="0" fontAlgn="base" hangingPunct="0">
              <a:spcBef>
                <a:spcPct val="0"/>
              </a:spcBef>
              <a:spcAft>
                <a:spcPct val="0"/>
              </a:spcAft>
              <a:defRPr>
                <a:solidFill>
                  <a:schemeClr val="tx1"/>
                </a:solidFill>
                <a:latin typeface="Arial" charset="0"/>
              </a:defRPr>
            </a:lvl6pPr>
            <a:lvl7pPr marL="3009734" indent="-231762" eaLnBrk="0" fontAlgn="base" hangingPunct="0">
              <a:spcBef>
                <a:spcPct val="0"/>
              </a:spcBef>
              <a:spcAft>
                <a:spcPct val="0"/>
              </a:spcAft>
              <a:defRPr>
                <a:solidFill>
                  <a:schemeClr val="tx1"/>
                </a:solidFill>
                <a:latin typeface="Arial" charset="0"/>
              </a:defRPr>
            </a:lvl7pPr>
            <a:lvl8pPr marL="3466908" indent="-231762" eaLnBrk="0" fontAlgn="base" hangingPunct="0">
              <a:spcBef>
                <a:spcPct val="0"/>
              </a:spcBef>
              <a:spcAft>
                <a:spcPct val="0"/>
              </a:spcAft>
              <a:defRPr>
                <a:solidFill>
                  <a:schemeClr val="tx1"/>
                </a:solidFill>
                <a:latin typeface="Arial" charset="0"/>
              </a:defRPr>
            </a:lvl8pPr>
            <a:lvl9pPr marL="3924083" indent="-231762" eaLnBrk="0" fontAlgn="base" hangingPunct="0">
              <a:spcBef>
                <a:spcPct val="0"/>
              </a:spcBef>
              <a:spcAft>
                <a:spcPct val="0"/>
              </a:spcAft>
              <a:defRPr>
                <a:solidFill>
                  <a:schemeClr val="tx1"/>
                </a:solidFill>
                <a:latin typeface="Arial" charset="0"/>
              </a:defRPr>
            </a:lvl9pPr>
          </a:lstStyle>
          <a:p>
            <a:fld id="{84CC079B-69A7-4D42-818F-CAACDE50D679}" type="slidenum">
              <a:rPr lang="en-US" altLang="en-US" smtClean="0">
                <a:solidFill>
                  <a:srgbClr val="000000"/>
                </a:solidFill>
              </a:rPr>
              <a:pPr/>
              <a:t>1</a:t>
            </a:fld>
            <a:endParaRPr lang="en-US" altLang="en-US" dirty="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10</a:t>
            </a:fld>
            <a:endParaRPr lang="en-US"/>
          </a:p>
        </p:txBody>
      </p:sp>
    </p:spTree>
    <p:extLst>
      <p:ext uri="{BB962C8B-B14F-4D97-AF65-F5344CB8AC3E}">
        <p14:creationId xmlns:p14="http://schemas.microsoft.com/office/powerpoint/2010/main" val="44352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11</a:t>
            </a:fld>
            <a:endParaRPr lang="en-US"/>
          </a:p>
        </p:txBody>
      </p:sp>
    </p:spTree>
    <p:extLst>
      <p:ext uri="{BB962C8B-B14F-4D97-AF65-F5344CB8AC3E}">
        <p14:creationId xmlns:p14="http://schemas.microsoft.com/office/powerpoint/2010/main" val="369756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12</a:t>
            </a:fld>
            <a:endParaRPr lang="en-US"/>
          </a:p>
        </p:txBody>
      </p:sp>
    </p:spTree>
    <p:extLst>
      <p:ext uri="{BB962C8B-B14F-4D97-AF65-F5344CB8AC3E}">
        <p14:creationId xmlns:p14="http://schemas.microsoft.com/office/powerpoint/2010/main" val="236870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unable to determine if the contractor passed along the information regarding the requirements for the GL devices they installed.</a:t>
            </a:r>
          </a:p>
          <a:p>
            <a:endParaRPr lang="en-US" dirty="0"/>
          </a:p>
        </p:txBody>
      </p:sp>
      <p:sp>
        <p:nvSpPr>
          <p:cNvPr id="4" name="Slide Number Placeholder 3"/>
          <p:cNvSpPr>
            <a:spLocks noGrp="1"/>
          </p:cNvSpPr>
          <p:nvPr>
            <p:ph type="sldNum" sz="quarter" idx="5"/>
          </p:nvPr>
        </p:nvSpPr>
        <p:spPr/>
        <p:txBody>
          <a:bodyPr/>
          <a:lstStyle/>
          <a:p>
            <a:fld id="{7F1FDD47-404A-443F-B506-6B55DEE76A90}" type="slidenum">
              <a:rPr lang="en-US" smtClean="0"/>
              <a:t>13</a:t>
            </a:fld>
            <a:endParaRPr lang="en-US"/>
          </a:p>
        </p:txBody>
      </p:sp>
    </p:spTree>
    <p:extLst>
      <p:ext uri="{BB962C8B-B14F-4D97-AF65-F5344CB8AC3E}">
        <p14:creationId xmlns:p14="http://schemas.microsoft.com/office/powerpoint/2010/main" val="2465487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14</a:t>
            </a:fld>
            <a:endParaRPr lang="en-US"/>
          </a:p>
        </p:txBody>
      </p:sp>
    </p:spTree>
    <p:extLst>
      <p:ext uri="{BB962C8B-B14F-4D97-AF65-F5344CB8AC3E}">
        <p14:creationId xmlns:p14="http://schemas.microsoft.com/office/powerpoint/2010/main" val="302182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15</a:t>
            </a:fld>
            <a:endParaRPr lang="en-US"/>
          </a:p>
        </p:txBody>
      </p:sp>
    </p:spTree>
    <p:extLst>
      <p:ext uri="{BB962C8B-B14F-4D97-AF65-F5344CB8AC3E}">
        <p14:creationId xmlns:p14="http://schemas.microsoft.com/office/powerpoint/2010/main" val="3929988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16</a:t>
            </a:fld>
            <a:endParaRPr lang="en-US"/>
          </a:p>
        </p:txBody>
      </p:sp>
    </p:spTree>
    <p:extLst>
      <p:ext uri="{BB962C8B-B14F-4D97-AF65-F5344CB8AC3E}">
        <p14:creationId xmlns:p14="http://schemas.microsoft.com/office/powerpoint/2010/main" val="3597681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17</a:t>
            </a:fld>
            <a:endParaRPr lang="en-US"/>
          </a:p>
        </p:txBody>
      </p:sp>
    </p:spTree>
    <p:extLst>
      <p:ext uri="{BB962C8B-B14F-4D97-AF65-F5344CB8AC3E}">
        <p14:creationId xmlns:p14="http://schemas.microsoft.com/office/powerpoint/2010/main" val="230008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18</a:t>
            </a:fld>
            <a:endParaRPr lang="en-US"/>
          </a:p>
        </p:txBody>
      </p:sp>
    </p:spTree>
    <p:extLst>
      <p:ext uri="{BB962C8B-B14F-4D97-AF65-F5344CB8AC3E}">
        <p14:creationId xmlns:p14="http://schemas.microsoft.com/office/powerpoint/2010/main" val="1795361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ODH pared the list down to 421 companies, based on the types of facilities already registered in Ohio:</a:t>
            </a:r>
          </a:p>
          <a:p>
            <a:endParaRPr lang="en-US" dirty="0"/>
          </a:p>
        </p:txBody>
      </p:sp>
      <p:sp>
        <p:nvSpPr>
          <p:cNvPr id="4" name="Slide Number Placeholder 3"/>
          <p:cNvSpPr>
            <a:spLocks noGrp="1"/>
          </p:cNvSpPr>
          <p:nvPr>
            <p:ph type="sldNum" sz="quarter" idx="5"/>
          </p:nvPr>
        </p:nvSpPr>
        <p:spPr/>
        <p:txBody>
          <a:bodyPr/>
          <a:lstStyle/>
          <a:p>
            <a:fld id="{7F1FDD47-404A-443F-B506-6B55DEE76A90}" type="slidenum">
              <a:rPr lang="en-US" smtClean="0"/>
              <a:t>19</a:t>
            </a:fld>
            <a:endParaRPr lang="en-US"/>
          </a:p>
        </p:txBody>
      </p:sp>
    </p:spTree>
    <p:extLst>
      <p:ext uri="{BB962C8B-B14F-4D97-AF65-F5344CB8AC3E}">
        <p14:creationId xmlns:p14="http://schemas.microsoft.com/office/powerpoint/2010/main" val="332122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FDD47-404A-443F-B506-6B55DEE76A90}" type="slidenum">
              <a:rPr lang="en-US" smtClean="0"/>
              <a:t>2</a:t>
            </a:fld>
            <a:endParaRPr lang="en-US"/>
          </a:p>
        </p:txBody>
      </p:sp>
    </p:spTree>
    <p:extLst>
      <p:ext uri="{BB962C8B-B14F-4D97-AF65-F5344CB8AC3E}">
        <p14:creationId xmlns:p14="http://schemas.microsoft.com/office/powerpoint/2010/main" val="803970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20</a:t>
            </a:fld>
            <a:endParaRPr lang="en-US"/>
          </a:p>
        </p:txBody>
      </p:sp>
    </p:spTree>
    <p:extLst>
      <p:ext uri="{BB962C8B-B14F-4D97-AF65-F5344CB8AC3E}">
        <p14:creationId xmlns:p14="http://schemas.microsoft.com/office/powerpoint/2010/main" val="413187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21</a:t>
            </a:fld>
            <a:endParaRPr lang="en-US"/>
          </a:p>
        </p:txBody>
      </p:sp>
    </p:spTree>
    <p:extLst>
      <p:ext uri="{BB962C8B-B14F-4D97-AF65-F5344CB8AC3E}">
        <p14:creationId xmlns:p14="http://schemas.microsoft.com/office/powerpoint/2010/main" val="242533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22</a:t>
            </a:fld>
            <a:endParaRPr lang="en-US"/>
          </a:p>
        </p:txBody>
      </p:sp>
    </p:spTree>
    <p:extLst>
      <p:ext uri="{BB962C8B-B14F-4D97-AF65-F5344CB8AC3E}">
        <p14:creationId xmlns:p14="http://schemas.microsoft.com/office/powerpoint/2010/main" val="765710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23</a:t>
            </a:fld>
            <a:endParaRPr lang="en-US"/>
          </a:p>
        </p:txBody>
      </p:sp>
    </p:spTree>
    <p:extLst>
      <p:ext uri="{BB962C8B-B14F-4D97-AF65-F5344CB8AC3E}">
        <p14:creationId xmlns:p14="http://schemas.microsoft.com/office/powerpoint/2010/main" val="2628521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24</a:t>
            </a:fld>
            <a:endParaRPr lang="en-US"/>
          </a:p>
        </p:txBody>
      </p:sp>
    </p:spTree>
    <p:extLst>
      <p:ext uri="{BB962C8B-B14F-4D97-AF65-F5344CB8AC3E}">
        <p14:creationId xmlns:p14="http://schemas.microsoft.com/office/powerpoint/2010/main" val="2642976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25</a:t>
            </a:fld>
            <a:endParaRPr lang="en-US"/>
          </a:p>
        </p:txBody>
      </p:sp>
    </p:spTree>
    <p:extLst>
      <p:ext uri="{BB962C8B-B14F-4D97-AF65-F5344CB8AC3E}">
        <p14:creationId xmlns:p14="http://schemas.microsoft.com/office/powerpoint/2010/main" val="4008261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26</a:t>
            </a:fld>
            <a:endParaRPr lang="en-US"/>
          </a:p>
        </p:txBody>
      </p:sp>
    </p:spTree>
    <p:extLst>
      <p:ext uri="{BB962C8B-B14F-4D97-AF65-F5344CB8AC3E}">
        <p14:creationId xmlns:p14="http://schemas.microsoft.com/office/powerpoint/2010/main" val="256873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FDD47-404A-443F-B506-6B55DEE76A90}" type="slidenum">
              <a:rPr lang="en-US" smtClean="0"/>
              <a:t>3</a:t>
            </a:fld>
            <a:endParaRPr lang="en-US"/>
          </a:p>
        </p:txBody>
      </p:sp>
    </p:spTree>
    <p:extLst>
      <p:ext uri="{BB962C8B-B14F-4D97-AF65-F5344CB8AC3E}">
        <p14:creationId xmlns:p14="http://schemas.microsoft.com/office/powerpoint/2010/main" val="4186379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FDD47-404A-443F-B506-6B55DEE76A90}" type="slidenum">
              <a:rPr lang="en-US" smtClean="0"/>
              <a:t>4</a:t>
            </a:fld>
            <a:endParaRPr lang="en-US"/>
          </a:p>
        </p:txBody>
      </p:sp>
    </p:spTree>
    <p:extLst>
      <p:ext uri="{BB962C8B-B14F-4D97-AF65-F5344CB8AC3E}">
        <p14:creationId xmlns:p14="http://schemas.microsoft.com/office/powerpoint/2010/main" val="60365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FDD47-404A-443F-B506-6B55DEE76A90}" type="slidenum">
              <a:rPr lang="en-US" smtClean="0"/>
              <a:t>5</a:t>
            </a:fld>
            <a:endParaRPr lang="en-US"/>
          </a:p>
        </p:txBody>
      </p:sp>
    </p:spTree>
    <p:extLst>
      <p:ext uri="{BB962C8B-B14F-4D97-AF65-F5344CB8AC3E}">
        <p14:creationId xmlns:p14="http://schemas.microsoft.com/office/powerpoint/2010/main" val="424976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F1FDD47-404A-443F-B506-6B55DEE76A90}" type="slidenum">
              <a:rPr lang="en-US" smtClean="0"/>
              <a:t>6</a:t>
            </a:fld>
            <a:endParaRPr lang="en-US"/>
          </a:p>
        </p:txBody>
      </p:sp>
    </p:spTree>
    <p:extLst>
      <p:ext uri="{BB962C8B-B14F-4D97-AF65-F5344CB8AC3E}">
        <p14:creationId xmlns:p14="http://schemas.microsoft.com/office/powerpoint/2010/main" val="308582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1FDD47-404A-443F-B506-6B55DEE76A90}" type="slidenum">
              <a:rPr lang="en-US" smtClean="0"/>
              <a:t>7</a:t>
            </a:fld>
            <a:endParaRPr lang="en-US"/>
          </a:p>
        </p:txBody>
      </p:sp>
    </p:spTree>
    <p:extLst>
      <p:ext uri="{BB962C8B-B14F-4D97-AF65-F5344CB8AC3E}">
        <p14:creationId xmlns:p14="http://schemas.microsoft.com/office/powerpoint/2010/main" val="2819227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i="1" dirty="0">
              <a:ea typeface="ＭＳ Ｐゴシック"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55608" indent="-290497">
              <a:defRPr>
                <a:solidFill>
                  <a:schemeClr val="tx1"/>
                </a:solidFill>
                <a:latin typeface="Arial" charset="0"/>
              </a:defRPr>
            </a:lvl2pPr>
            <a:lvl3pPr marL="1163574" indent="-231762">
              <a:defRPr>
                <a:solidFill>
                  <a:schemeClr val="tx1"/>
                </a:solidFill>
                <a:latin typeface="Arial" charset="0"/>
              </a:defRPr>
            </a:lvl3pPr>
            <a:lvl4pPr marL="1630273" indent="-231762">
              <a:defRPr>
                <a:solidFill>
                  <a:schemeClr val="tx1"/>
                </a:solidFill>
                <a:latin typeface="Arial" charset="0"/>
              </a:defRPr>
            </a:lvl4pPr>
            <a:lvl5pPr marL="2095384" indent="-231762">
              <a:defRPr>
                <a:solidFill>
                  <a:schemeClr val="tx1"/>
                </a:solidFill>
                <a:latin typeface="Arial" charset="0"/>
              </a:defRPr>
            </a:lvl5pPr>
            <a:lvl6pPr marL="2552559" indent="-231762" eaLnBrk="0" fontAlgn="base" hangingPunct="0">
              <a:spcBef>
                <a:spcPct val="0"/>
              </a:spcBef>
              <a:spcAft>
                <a:spcPct val="0"/>
              </a:spcAft>
              <a:defRPr>
                <a:solidFill>
                  <a:schemeClr val="tx1"/>
                </a:solidFill>
                <a:latin typeface="Arial" charset="0"/>
              </a:defRPr>
            </a:lvl6pPr>
            <a:lvl7pPr marL="3009734" indent="-231762" eaLnBrk="0" fontAlgn="base" hangingPunct="0">
              <a:spcBef>
                <a:spcPct val="0"/>
              </a:spcBef>
              <a:spcAft>
                <a:spcPct val="0"/>
              </a:spcAft>
              <a:defRPr>
                <a:solidFill>
                  <a:schemeClr val="tx1"/>
                </a:solidFill>
                <a:latin typeface="Arial" charset="0"/>
              </a:defRPr>
            </a:lvl7pPr>
            <a:lvl8pPr marL="3466908" indent="-231762" eaLnBrk="0" fontAlgn="base" hangingPunct="0">
              <a:spcBef>
                <a:spcPct val="0"/>
              </a:spcBef>
              <a:spcAft>
                <a:spcPct val="0"/>
              </a:spcAft>
              <a:defRPr>
                <a:solidFill>
                  <a:schemeClr val="tx1"/>
                </a:solidFill>
                <a:latin typeface="Arial" charset="0"/>
              </a:defRPr>
            </a:lvl8pPr>
            <a:lvl9pPr marL="3924083" indent="-231762" eaLnBrk="0" fontAlgn="base" hangingPunct="0">
              <a:spcBef>
                <a:spcPct val="0"/>
              </a:spcBef>
              <a:spcAft>
                <a:spcPct val="0"/>
              </a:spcAft>
              <a:defRPr>
                <a:solidFill>
                  <a:schemeClr val="tx1"/>
                </a:solidFill>
                <a:latin typeface="Arial" charset="0"/>
              </a:defRPr>
            </a:lvl9pPr>
          </a:lstStyle>
          <a:p>
            <a:fld id="{84CC079B-69A7-4D42-818F-CAACDE50D679}" type="slidenum">
              <a:rPr lang="en-US" altLang="en-US" smtClean="0">
                <a:solidFill>
                  <a:srgbClr val="000000"/>
                </a:solidFill>
              </a:rPr>
              <a:pPr/>
              <a:t>8</a:t>
            </a:fld>
            <a:endParaRPr lang="en-US" altLang="en-US" dirty="0">
              <a:solidFill>
                <a:srgbClr val="000000"/>
              </a:solidFill>
            </a:endParaRPr>
          </a:p>
        </p:txBody>
      </p:sp>
    </p:spTree>
    <p:extLst>
      <p:ext uri="{BB962C8B-B14F-4D97-AF65-F5344CB8AC3E}">
        <p14:creationId xmlns:p14="http://schemas.microsoft.com/office/powerpoint/2010/main" val="4289975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FDD47-404A-443F-B506-6B55DEE76A90}" type="slidenum">
              <a:rPr lang="en-US" smtClean="0"/>
              <a:t>9</a:t>
            </a:fld>
            <a:endParaRPr lang="en-US"/>
          </a:p>
        </p:txBody>
      </p:sp>
    </p:spTree>
    <p:extLst>
      <p:ext uri="{BB962C8B-B14F-4D97-AF65-F5344CB8AC3E}">
        <p14:creationId xmlns:p14="http://schemas.microsoft.com/office/powerpoint/2010/main" val="465034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002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524000" y="34290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Footer Placeholder 4"/>
          <p:cNvSpPr>
            <a:spLocks noGrp="1"/>
          </p:cNvSpPr>
          <p:nvPr>
            <p:ph type="ftr" sz="quarter" idx="10"/>
          </p:nvPr>
        </p:nvSpPr>
        <p:spPr>
          <a:xfrm>
            <a:off x="381000" y="6248400"/>
            <a:ext cx="48006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dirty="0"/>
          </a:p>
        </p:txBody>
      </p:sp>
    </p:spTree>
    <p:extLst>
      <p:ext uri="{BB962C8B-B14F-4D97-AF65-F5344CB8AC3E}">
        <p14:creationId xmlns:p14="http://schemas.microsoft.com/office/powerpoint/2010/main" val="10748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304800"/>
            <a:ext cx="9144000" cy="6248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Tree>
    <p:extLst>
      <p:ext uri="{BB962C8B-B14F-4D97-AF65-F5344CB8AC3E}">
        <p14:creationId xmlns:p14="http://schemas.microsoft.com/office/powerpoint/2010/main" val="262810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5686425" cy="625475"/>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rot="16200000">
            <a:off x="3200400" y="-228600"/>
            <a:ext cx="3200400" cy="838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a:xfrm>
            <a:off x="381000" y="6248400"/>
            <a:ext cx="53340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231243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4371359" y="-2618759"/>
            <a:ext cx="1447800" cy="805691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rot="16200000">
            <a:off x="2838449" y="552448"/>
            <a:ext cx="3657602" cy="6972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a:xfrm>
            <a:off x="381000" y="6248400"/>
            <a:ext cx="54864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1358514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485900" y="121285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US">
              <a:solidFill>
                <a:srgbClr val="000000"/>
              </a:solidFill>
              <a:latin typeface="Calibri" pitchFamily="34" charset="0"/>
              <a:ea typeface="+mn-ea"/>
            </a:endParaRPr>
          </a:p>
        </p:txBody>
      </p:sp>
      <p:sp>
        <p:nvSpPr>
          <p:cNvPr id="5" name="TextBox 4"/>
          <p:cNvSpPr txBox="1">
            <a:spLocks noChangeArrowheads="1"/>
          </p:cNvSpPr>
          <p:nvPr/>
        </p:nvSpPr>
        <p:spPr bwMode="auto">
          <a:xfrm>
            <a:off x="1485900" y="121285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US">
              <a:solidFill>
                <a:srgbClr val="000000"/>
              </a:solidFill>
              <a:latin typeface="Calibri" pitchFamily="34" charset="0"/>
              <a:ea typeface="+mn-ea"/>
            </a:endParaRPr>
          </a:p>
        </p:txBody>
      </p:sp>
      <p:sp>
        <p:nvSpPr>
          <p:cNvPr id="2" name="Title 1"/>
          <p:cNvSpPr>
            <a:spLocks noGrp="1"/>
          </p:cNvSpPr>
          <p:nvPr>
            <p:ph type="title"/>
          </p:nvPr>
        </p:nvSpPr>
        <p:spPr>
          <a:xfrm>
            <a:off x="402074" y="696499"/>
            <a:ext cx="8616598" cy="626300"/>
          </a:xfrm>
        </p:spPr>
        <p:txBody>
          <a:bodyPr/>
          <a:lstStyle/>
          <a:p>
            <a:r>
              <a:rPr lang="en-US"/>
              <a:t>Click to edit Master title style</a:t>
            </a:r>
            <a:endParaRPr lang="en-US" dirty="0"/>
          </a:p>
        </p:txBody>
      </p:sp>
      <p:sp>
        <p:nvSpPr>
          <p:cNvPr id="3" name="Content Placeholder 2"/>
          <p:cNvSpPr>
            <a:spLocks noGrp="1"/>
          </p:cNvSpPr>
          <p:nvPr>
            <p:ph idx="1"/>
          </p:nvPr>
        </p:nvSpPr>
        <p:spPr>
          <a:xfrm>
            <a:off x="402074" y="1582182"/>
            <a:ext cx="8137219" cy="1321024"/>
          </a:xfrm>
        </p:spPr>
        <p:txBody>
          <a:bodyPr/>
          <a:lstStyle>
            <a:lvl1pPr>
              <a:buClr>
                <a:schemeClr val="tx2">
                  <a:lumMod val="60000"/>
                  <a:lumOff val="40000"/>
                </a:schemeClr>
              </a:buClr>
              <a:defRPr>
                <a:solidFill>
                  <a:srgbClr val="000000"/>
                </a:solidFill>
              </a:defRPr>
            </a:lvl1pPr>
            <a:lvl2pPr>
              <a:buClr>
                <a:schemeClr val="tx2">
                  <a:lumMod val="60000"/>
                  <a:lumOff val="40000"/>
                </a:schemeClr>
              </a:buClr>
              <a:defRPr>
                <a:solidFill>
                  <a:srgbClr val="000000"/>
                </a:solidFill>
              </a:defRPr>
            </a:lvl2pPr>
            <a:lvl3pPr>
              <a:buClr>
                <a:schemeClr val="tx2">
                  <a:lumMod val="60000"/>
                  <a:lumOff val="40000"/>
                </a:schemeClr>
              </a:buClr>
              <a:defRPr>
                <a:solidFill>
                  <a:srgbClr val="000000"/>
                </a:solidFill>
              </a:defRPr>
            </a:lvl3pPr>
            <a:lvl4pPr>
              <a:buClr>
                <a:schemeClr val="tx2">
                  <a:lumMod val="60000"/>
                  <a:lumOff val="40000"/>
                </a:schemeClr>
              </a:buClr>
              <a:defRPr>
                <a:solidFill>
                  <a:srgbClr val="000000"/>
                </a:solidFill>
              </a:defRPr>
            </a:lvl4pPr>
            <a:lvl5pPr>
              <a:buClr>
                <a:schemeClr val="tx2">
                  <a:lumMod val="60000"/>
                  <a:lumOff val="40000"/>
                </a:schemeClr>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0"/>
          </p:nvPr>
        </p:nvSpPr>
        <p:spPr>
          <a:xfrm>
            <a:off x="381000" y="6248400"/>
            <a:ext cx="49530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dirty="0"/>
          </a:p>
        </p:txBody>
      </p:sp>
      <p:sp>
        <p:nvSpPr>
          <p:cNvPr id="7" name="TextBox 6"/>
          <p:cNvSpPr txBox="1">
            <a:spLocks noChangeArrowheads="1"/>
          </p:cNvSpPr>
          <p:nvPr userDrawn="1"/>
        </p:nvSpPr>
        <p:spPr bwMode="auto">
          <a:xfrm>
            <a:off x="1485900" y="121285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endParaRPr lang="en-US">
              <a:solidFill>
                <a:srgbClr val="000000"/>
              </a:solidFill>
              <a:latin typeface="Calibri" pitchFamily="34" charset="0"/>
            </a:endParaRPr>
          </a:p>
        </p:txBody>
      </p:sp>
    </p:spTree>
    <p:extLst>
      <p:ext uri="{BB962C8B-B14F-4D97-AF65-F5344CB8AC3E}">
        <p14:creationId xmlns:p14="http://schemas.microsoft.com/office/powerpoint/2010/main" val="1675115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6764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62000" y="3505200"/>
            <a:ext cx="7772400" cy="5334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a:xfrm>
            <a:off x="381000" y="6248400"/>
            <a:ext cx="52578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dirty="0"/>
          </a:p>
        </p:txBody>
      </p:sp>
    </p:spTree>
    <p:extLst>
      <p:ext uri="{BB962C8B-B14F-4D97-AF65-F5344CB8AC3E}">
        <p14:creationId xmlns:p14="http://schemas.microsoft.com/office/powerpoint/2010/main" val="226780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610600" cy="62547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381000" y="6248400"/>
            <a:ext cx="45720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dirty="0"/>
          </a:p>
        </p:txBody>
      </p:sp>
    </p:spTree>
    <p:extLst>
      <p:ext uri="{BB962C8B-B14F-4D97-AF65-F5344CB8AC3E}">
        <p14:creationId xmlns:p14="http://schemas.microsoft.com/office/powerpoint/2010/main" val="1716210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8686800" cy="62547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768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a:xfrm>
            <a:off x="381000" y="6248400"/>
            <a:ext cx="53340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dirty="0"/>
          </a:p>
        </p:txBody>
      </p:sp>
    </p:spTree>
    <p:extLst>
      <p:ext uri="{BB962C8B-B14F-4D97-AF65-F5344CB8AC3E}">
        <p14:creationId xmlns:p14="http://schemas.microsoft.com/office/powerpoint/2010/main" val="2232265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2133600"/>
            <a:ext cx="4522788" cy="1387475"/>
          </a:xfrm>
        </p:spPr>
        <p:txBody>
          <a:bodyPr/>
          <a:lstStyle/>
          <a:p>
            <a:r>
              <a:rPr lang="en-US"/>
              <a:t>Click to edit Master title style</a:t>
            </a:r>
            <a:endParaRPr lang="en-US" dirty="0"/>
          </a:p>
        </p:txBody>
      </p:sp>
      <p:sp>
        <p:nvSpPr>
          <p:cNvPr id="3" name="Footer Placeholder 4"/>
          <p:cNvSpPr>
            <a:spLocks noGrp="1"/>
          </p:cNvSpPr>
          <p:nvPr>
            <p:ph type="ftr" sz="quarter" idx="10"/>
          </p:nvPr>
        </p:nvSpPr>
        <p:spPr>
          <a:xfrm>
            <a:off x="381000" y="6248400"/>
            <a:ext cx="55626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423386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381000" y="6248400"/>
            <a:ext cx="53340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4158818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3657600" cy="5334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10000" y="990600"/>
            <a:ext cx="5111750" cy="5059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1"/>
            <a:ext cx="3008313" cy="4038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381000" y="6248400"/>
            <a:ext cx="58674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306296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381000" y="6248400"/>
            <a:ext cx="5334000" cy="473075"/>
          </a:xfrm>
          <a:prstGeom prst="rect">
            <a:avLst/>
          </a:prstGeom>
        </p:spPr>
        <p:txBody>
          <a:bodyPr/>
          <a:lstStyle>
            <a:lvl1pPr defTabSz="914400" fontAlgn="auto">
              <a:spcBef>
                <a:spcPts val="0"/>
              </a:spcBef>
              <a:spcAft>
                <a:spcPts val="0"/>
              </a:spcAft>
              <a:defRPr dirty="0">
                <a:solidFill>
                  <a:srgbClr val="F2F2F2"/>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331455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810000" y="2630488"/>
            <a:ext cx="5208588"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Title of Presentation</a:t>
            </a:r>
          </a:p>
        </p:txBody>
      </p:sp>
      <p:sp>
        <p:nvSpPr>
          <p:cNvPr id="1027" name="Text Placeholder 2"/>
          <p:cNvSpPr>
            <a:spLocks noGrp="1"/>
          </p:cNvSpPr>
          <p:nvPr>
            <p:ph type="body" idx="1"/>
          </p:nvPr>
        </p:nvSpPr>
        <p:spPr bwMode="auto">
          <a:xfrm>
            <a:off x="4191000" y="3586163"/>
            <a:ext cx="4495800"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Secondary information</a:t>
            </a: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ftr="0" dt="0"/>
  <p:txStyles>
    <p:titleStyle>
      <a:lvl1pPr algn="ctr" defTabSz="457200" rtl="0" eaLnBrk="1" fontAlgn="base" hangingPunct="1">
        <a:spcBef>
          <a:spcPct val="0"/>
        </a:spcBef>
        <a:spcAft>
          <a:spcPct val="0"/>
        </a:spcAft>
        <a:defRPr sz="4400" b="1" kern="1200">
          <a:solidFill>
            <a:srgbClr val="800000"/>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b="1">
          <a:solidFill>
            <a:srgbClr val="800000"/>
          </a:solidFill>
          <a:latin typeface="Calibri" pitchFamily="34" charset="0"/>
          <a:ea typeface="ＭＳ Ｐゴシック" charset="0"/>
          <a:cs typeface="ＭＳ Ｐゴシック" charset="0"/>
        </a:defRPr>
      </a:lvl2pPr>
      <a:lvl3pPr algn="ctr" defTabSz="457200" rtl="0" eaLnBrk="1" fontAlgn="base" hangingPunct="1">
        <a:spcBef>
          <a:spcPct val="0"/>
        </a:spcBef>
        <a:spcAft>
          <a:spcPct val="0"/>
        </a:spcAft>
        <a:defRPr sz="4400" b="1">
          <a:solidFill>
            <a:srgbClr val="800000"/>
          </a:solidFill>
          <a:latin typeface="Calibri" pitchFamily="34" charset="0"/>
          <a:ea typeface="ＭＳ Ｐゴシック" charset="0"/>
          <a:cs typeface="ＭＳ Ｐゴシック" charset="0"/>
        </a:defRPr>
      </a:lvl3pPr>
      <a:lvl4pPr algn="ctr" defTabSz="457200" rtl="0" eaLnBrk="1" fontAlgn="base" hangingPunct="1">
        <a:spcBef>
          <a:spcPct val="0"/>
        </a:spcBef>
        <a:spcAft>
          <a:spcPct val="0"/>
        </a:spcAft>
        <a:defRPr sz="4400" b="1">
          <a:solidFill>
            <a:srgbClr val="800000"/>
          </a:solidFill>
          <a:latin typeface="Calibri" pitchFamily="34" charset="0"/>
          <a:ea typeface="ＭＳ Ｐゴシック" charset="0"/>
          <a:cs typeface="ＭＳ Ｐゴシック" charset="0"/>
        </a:defRPr>
      </a:lvl4pPr>
      <a:lvl5pPr algn="ctr" defTabSz="457200" rtl="0" eaLnBrk="1" fontAlgn="base" hangingPunct="1">
        <a:spcBef>
          <a:spcPct val="0"/>
        </a:spcBef>
        <a:spcAft>
          <a:spcPct val="0"/>
        </a:spcAft>
        <a:defRPr sz="4400" b="1">
          <a:solidFill>
            <a:srgbClr val="800000"/>
          </a:solidFill>
          <a:latin typeface="Calibri" pitchFamily="34" charset="0"/>
          <a:ea typeface="ＭＳ Ｐゴシック" charset="0"/>
          <a:cs typeface="ＭＳ Ｐゴシック" charset="0"/>
        </a:defRPr>
      </a:lvl5pPr>
      <a:lvl6pPr marL="457200" algn="l" defTabSz="457200" rtl="0" eaLnBrk="1" fontAlgn="base" hangingPunct="1">
        <a:spcBef>
          <a:spcPct val="0"/>
        </a:spcBef>
        <a:spcAft>
          <a:spcPct val="0"/>
        </a:spcAft>
        <a:defRPr sz="4400" b="1">
          <a:solidFill>
            <a:srgbClr val="800000"/>
          </a:solidFill>
          <a:latin typeface="Calibri" pitchFamily="34" charset="0"/>
        </a:defRPr>
      </a:lvl6pPr>
      <a:lvl7pPr marL="914400" algn="l" defTabSz="457200" rtl="0" eaLnBrk="1" fontAlgn="base" hangingPunct="1">
        <a:spcBef>
          <a:spcPct val="0"/>
        </a:spcBef>
        <a:spcAft>
          <a:spcPct val="0"/>
        </a:spcAft>
        <a:defRPr sz="4400" b="1">
          <a:solidFill>
            <a:srgbClr val="800000"/>
          </a:solidFill>
          <a:latin typeface="Calibri" pitchFamily="34" charset="0"/>
        </a:defRPr>
      </a:lvl7pPr>
      <a:lvl8pPr marL="1371600" algn="l" defTabSz="457200" rtl="0" eaLnBrk="1" fontAlgn="base" hangingPunct="1">
        <a:spcBef>
          <a:spcPct val="0"/>
        </a:spcBef>
        <a:spcAft>
          <a:spcPct val="0"/>
        </a:spcAft>
        <a:defRPr sz="4400" b="1">
          <a:solidFill>
            <a:srgbClr val="800000"/>
          </a:solidFill>
          <a:latin typeface="Calibri" pitchFamily="34" charset="0"/>
        </a:defRPr>
      </a:lvl8pPr>
      <a:lvl9pPr marL="1828800" algn="l" defTabSz="457200" rtl="0" eaLnBrk="1" fontAlgn="base" hangingPunct="1">
        <a:spcBef>
          <a:spcPct val="0"/>
        </a:spcBef>
        <a:spcAft>
          <a:spcPct val="0"/>
        </a:spcAft>
        <a:defRPr sz="4400" b="1">
          <a:solidFill>
            <a:srgbClr val="800000"/>
          </a:solidFill>
          <a:latin typeface="Calibri" pitchFamily="34" charset="0"/>
        </a:defRPr>
      </a:lvl9pPr>
    </p:titleStyle>
    <p:bodyStyle>
      <a:lvl1pPr marL="342900" indent="-342900" algn="ctr" defTabSz="457200" rtl="0" eaLnBrk="1" fontAlgn="base" hangingPunct="1">
        <a:spcBef>
          <a:spcPct val="20000"/>
        </a:spcBef>
        <a:spcAft>
          <a:spcPct val="0"/>
        </a:spcAft>
        <a:buFont typeface="Arial" charset="0"/>
        <a:defRPr sz="3200" kern="1200">
          <a:solidFill>
            <a:srgbClr val="595959"/>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microsoft.com/office/2007/relationships/media" Target="../media/media11.wav"/><Relationship Id="rId7" Type="http://schemas.openxmlformats.org/officeDocument/2006/relationships/slideLayout" Target="../slideLayouts/slideLayout2.xml"/><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audio" Target="../media/media12.wav"/><Relationship Id="rId11" Type="http://schemas.openxmlformats.org/officeDocument/2006/relationships/image" Target="../media/image5.png"/><Relationship Id="rId5" Type="http://schemas.microsoft.com/office/2007/relationships/media" Target="../media/media12.wav"/><Relationship Id="rId10" Type="http://schemas.openxmlformats.org/officeDocument/2006/relationships/image" Target="../media/image43.png"/><Relationship Id="rId4" Type="http://schemas.openxmlformats.org/officeDocument/2006/relationships/audio" Target="../media/media11.wav"/><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14.mp3"/><Relationship Id="rId7" Type="http://schemas.openxmlformats.org/officeDocument/2006/relationships/image" Target="../media/image48.png"/><Relationship Id="rId2" Type="http://schemas.microsoft.com/office/2007/relationships/media" Target="../media/media13.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notesSlide" Target="../notesSlides/notesSlide26.xml"/><Relationship Id="rId4" Type="http://schemas.openxmlformats.org/officeDocument/2006/relationships/slideLayout" Target="../slideLayouts/slideLayout2.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7.wav"/><Relationship Id="rId7" Type="http://schemas.openxmlformats.org/officeDocument/2006/relationships/notesSlide" Target="../notesSlides/notesSlide6.xml"/><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slideLayout" Target="../slideLayouts/slideLayout2.xml"/><Relationship Id="rId5" Type="http://schemas.microsoft.com/office/2007/relationships/media" Target="../media/media8.mp3"/><Relationship Id="rId10" Type="http://schemas.openxmlformats.org/officeDocument/2006/relationships/image" Target="../media/image16.png"/><Relationship Id="rId4" Type="http://schemas.openxmlformats.org/officeDocument/2006/relationships/audio" Target="../media/media7.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3315" name="Title 1"/>
          <p:cNvSpPr>
            <a:spLocks noGrp="1"/>
          </p:cNvSpPr>
          <p:nvPr>
            <p:ph type="title"/>
          </p:nvPr>
        </p:nvSpPr>
        <p:spPr>
          <a:xfrm>
            <a:off x="533400" y="1143000"/>
            <a:ext cx="8077200" cy="2286000"/>
          </a:xfrm>
        </p:spPr>
        <p:txBody>
          <a:bodyPr/>
          <a:lstStyle/>
          <a:p>
            <a:pPr algn="ctr" eaLnBrk="1" hangingPunct="1"/>
            <a:r>
              <a:rPr lang="en-US" altLang="en-US" dirty="0">
                <a:ea typeface="ＭＳ Ｐゴシック" pitchFamily="34" charset="-128"/>
                <a:cs typeface="Arial"/>
              </a:rPr>
              <a:t>GL Devices in </a:t>
            </a:r>
            <a:br>
              <a:rPr lang="en-US" altLang="en-US" dirty="0">
                <a:ea typeface="ＭＳ Ｐゴシック" pitchFamily="34" charset="-128"/>
                <a:cs typeface="Arial"/>
              </a:rPr>
            </a:br>
            <a:r>
              <a:rPr lang="en-US" altLang="en-US" dirty="0">
                <a:ea typeface="ＭＳ Ｐゴシック" pitchFamily="34" charset="-128"/>
                <a:cs typeface="Arial"/>
              </a:rPr>
              <a:t>Recycling Streams from Food/Beverage Processors </a:t>
            </a:r>
          </a:p>
        </p:txBody>
      </p:sp>
      <p:sp>
        <p:nvSpPr>
          <p:cNvPr id="3" name="Subtitle 2"/>
          <p:cNvSpPr>
            <a:spLocks noGrp="1"/>
          </p:cNvSpPr>
          <p:nvPr>
            <p:ph type="body" orient="vert" idx="1"/>
          </p:nvPr>
        </p:nvSpPr>
        <p:spPr>
          <a:xfrm rot="16200000">
            <a:off x="6019800" y="2743200"/>
            <a:ext cx="1981200" cy="3505200"/>
          </a:xfrm>
        </p:spPr>
        <p:txBody>
          <a:bodyPr rtlCol="0">
            <a:noAutofit/>
          </a:bodyPr>
          <a:lstStyle/>
          <a:p>
            <a:pPr algn="l" eaLnBrk="1" fontAlgn="auto" hangingPunct="1">
              <a:spcAft>
                <a:spcPts val="0"/>
              </a:spcAft>
              <a:buFont typeface="Arial" pitchFamily="34" charset="0"/>
              <a:buNone/>
              <a:defRPr/>
            </a:pPr>
            <a:r>
              <a:rPr lang="en-US" sz="2400" dirty="0"/>
              <a:t>                                     </a:t>
            </a:r>
            <a:r>
              <a:rPr lang="en-US" sz="3100" dirty="0"/>
              <a:t>                                                                    </a:t>
            </a:r>
          </a:p>
          <a:p>
            <a:pPr algn="r" eaLnBrk="1" fontAlgn="auto" hangingPunct="1">
              <a:spcAft>
                <a:spcPts val="0"/>
              </a:spcAft>
              <a:buFont typeface="Arial" pitchFamily="34" charset="0"/>
              <a:buNone/>
              <a:defRPr/>
            </a:pPr>
            <a:r>
              <a:rPr lang="en-US" sz="1600" dirty="0"/>
              <a:t>  </a:t>
            </a:r>
            <a:r>
              <a:rPr lang="en-US" sz="1600" dirty="0">
                <a:solidFill>
                  <a:schemeClr val="tx1"/>
                </a:solidFill>
              </a:rPr>
              <a:t>Stephen James</a:t>
            </a:r>
            <a:endParaRPr lang="en-US" sz="1600" dirty="0">
              <a:solidFill>
                <a:schemeClr val="tx1"/>
              </a:solidFill>
              <a:cs typeface="Arial"/>
            </a:endParaRPr>
          </a:p>
          <a:p>
            <a:pPr algn="r" eaLnBrk="1" fontAlgn="auto" hangingPunct="1">
              <a:spcAft>
                <a:spcPts val="0"/>
              </a:spcAft>
              <a:buFont typeface="Arial" pitchFamily="34" charset="0"/>
              <a:buNone/>
              <a:defRPr/>
            </a:pPr>
            <a:r>
              <a:rPr lang="en-US" sz="1600" dirty="0">
                <a:solidFill>
                  <a:schemeClr val="tx1"/>
                </a:solidFill>
                <a:cs typeface="Arial"/>
              </a:rPr>
              <a:t>Health Physics Supervisor</a:t>
            </a:r>
          </a:p>
          <a:p>
            <a:pPr algn="r" eaLnBrk="1" fontAlgn="auto" hangingPunct="1">
              <a:spcAft>
                <a:spcPts val="0"/>
              </a:spcAft>
              <a:buFont typeface="Arial" pitchFamily="34" charset="0"/>
              <a:buNone/>
              <a:defRPr/>
            </a:pPr>
            <a:r>
              <a:rPr lang="en-US" sz="1600" dirty="0">
                <a:solidFill>
                  <a:schemeClr val="tx1"/>
                </a:solidFill>
                <a:cs typeface="Arial"/>
              </a:rPr>
              <a:t>Ohio Department of Health</a:t>
            </a:r>
          </a:p>
          <a:p>
            <a:pPr algn="l" eaLnBrk="1" fontAlgn="auto" hangingPunct="1">
              <a:spcAft>
                <a:spcPts val="0"/>
              </a:spcAft>
              <a:buFont typeface="Arial" pitchFamily="34" charset="0"/>
              <a:buNone/>
              <a:defRPr/>
            </a:pPr>
            <a:r>
              <a:rPr lang="en-US" sz="2800" dirty="0">
                <a:solidFill>
                  <a:schemeClr val="tx1"/>
                </a:solidFill>
              </a:rPr>
              <a:t>             </a:t>
            </a:r>
          </a:p>
        </p:txBody>
      </p:sp>
      <p:sp>
        <p:nvSpPr>
          <p:cNvPr id="13317" name="TextBox 4"/>
          <p:cNvSpPr txBox="1">
            <a:spLocks noChangeArrowheads="1"/>
          </p:cNvSpPr>
          <p:nvPr/>
        </p:nvSpPr>
        <p:spPr bwMode="auto">
          <a:xfrm>
            <a:off x="76200" y="6248400"/>
            <a:ext cx="7239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defRPr sz="3200">
                <a:solidFill>
                  <a:srgbClr val="595959"/>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pPr>
            <a:r>
              <a:rPr lang="en-US" altLang="en-US" sz="1400" dirty="0">
                <a:solidFill>
                  <a:srgbClr val="FFFFFF"/>
                </a:solidFill>
                <a:latin typeface="Arial"/>
                <a:cs typeface="Arial"/>
              </a:rPr>
              <a:t>Organization of Agreement States Annual Meeting</a:t>
            </a:r>
            <a:br>
              <a:rPr lang="en-US" altLang="en-US" sz="1400" dirty="0">
                <a:solidFill>
                  <a:srgbClr val="FFFFFF"/>
                </a:solidFill>
                <a:latin typeface="Arial"/>
                <a:cs typeface="Arial"/>
              </a:rPr>
            </a:br>
            <a:r>
              <a:rPr lang="en-US" altLang="en-US" sz="1400" dirty="0">
                <a:solidFill>
                  <a:srgbClr val="FFFFFF"/>
                </a:solidFill>
                <a:latin typeface="Arial"/>
                <a:cs typeface="Arial"/>
              </a:rPr>
              <a:t>August 18, 2022</a:t>
            </a:r>
          </a:p>
          <a:p>
            <a:pPr eaLnBrk="1" hangingPunct="1">
              <a:spcBef>
                <a:spcPct val="0"/>
              </a:spcBef>
              <a:buFontTx/>
              <a:buNone/>
            </a:pPr>
            <a:endParaRPr lang="en-US" altLang="en-US" sz="1800" dirty="0">
              <a:solidFill>
                <a:srgbClr val="000000"/>
              </a:solidFill>
              <a:latin typeface="Arial" charset="0"/>
              <a:cs typeface="Arial" charset="0"/>
            </a:endParaRPr>
          </a:p>
        </p:txBody>
      </p:sp>
    </p:spTree>
    <p:extLst>
      <p:ext uri="{BB962C8B-B14F-4D97-AF65-F5344CB8AC3E}">
        <p14:creationId xmlns:p14="http://schemas.microsoft.com/office/powerpoint/2010/main" val="402091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A5EB75-FDA6-DDDD-E3F5-AF751C99FFD2}"/>
              </a:ext>
            </a:extLst>
          </p:cNvPr>
          <p:cNvSpPr>
            <a:spLocks noGrp="1"/>
          </p:cNvSpPr>
          <p:nvPr>
            <p:ph idx="1"/>
          </p:nvPr>
        </p:nvSpPr>
        <p:spPr>
          <a:xfrm>
            <a:off x="381000" y="802760"/>
            <a:ext cx="4267200" cy="4941547"/>
          </a:xfrm>
        </p:spPr>
        <p:txBody>
          <a:bodyPr/>
          <a:lstStyle/>
          <a:p>
            <a:pPr marL="0" indent="0">
              <a:spcBef>
                <a:spcPts val="0"/>
              </a:spcBef>
            </a:pPr>
            <a:r>
              <a:rPr lang="en-US" sz="2700" dirty="0"/>
              <a:t>An ODH inspector responded to the scrapyard, surveyed the two devices, and found dose rates of 30 µR/hr. </a:t>
            </a:r>
          </a:p>
          <a:p>
            <a:pPr marL="0" indent="0">
              <a:spcBef>
                <a:spcPts val="0"/>
              </a:spcBef>
            </a:pPr>
            <a:endParaRPr lang="en-US" sz="1600" dirty="0"/>
          </a:p>
          <a:p>
            <a:pPr marL="0" indent="0">
              <a:spcBef>
                <a:spcPts val="0"/>
              </a:spcBef>
            </a:pPr>
            <a:r>
              <a:rPr lang="en-US" sz="2700" dirty="0"/>
              <a:t>Swabs taken showed no contamination present.</a:t>
            </a:r>
          </a:p>
          <a:p>
            <a:pPr marL="0" indent="0">
              <a:spcBef>
                <a:spcPts val="0"/>
              </a:spcBef>
            </a:pPr>
            <a:r>
              <a:rPr lang="en-US" sz="1600" dirty="0"/>
              <a:t> </a:t>
            </a:r>
          </a:p>
          <a:p>
            <a:pPr marL="0" indent="0">
              <a:spcBef>
                <a:spcPts val="0"/>
              </a:spcBef>
            </a:pPr>
            <a:r>
              <a:rPr lang="en-US" sz="2700" dirty="0"/>
              <a:t>The gauges were placed in a secure location pending proper disposal.</a:t>
            </a:r>
          </a:p>
        </p:txBody>
      </p:sp>
      <p:pic>
        <p:nvPicPr>
          <p:cNvPr id="5" name="Picture 4" descr="A picture containing ground, indoor, equipment, working&#10;&#10;Description automatically generated">
            <a:extLst>
              <a:ext uri="{FF2B5EF4-FFF2-40B4-BE49-F238E27FC236}">
                <a16:creationId xmlns:a16="http://schemas.microsoft.com/office/drawing/2014/main" id="{61222BFC-31E8-F9E4-501A-BE4931C824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2" t="24576" r="21906" b="32222"/>
          <a:stretch/>
        </p:blipFill>
        <p:spPr>
          <a:xfrm>
            <a:off x="5105400" y="3317362"/>
            <a:ext cx="3352800" cy="2426946"/>
          </a:xfrm>
          <a:prstGeom prst="rect">
            <a:avLst/>
          </a:prstGeom>
          <a:solidFill>
            <a:schemeClr val="tx1"/>
          </a:solidFill>
        </p:spPr>
      </p:pic>
      <p:pic>
        <p:nvPicPr>
          <p:cNvPr id="7" name="Picture 6">
            <a:extLst>
              <a:ext uri="{FF2B5EF4-FFF2-40B4-BE49-F238E27FC236}">
                <a16:creationId xmlns:a16="http://schemas.microsoft.com/office/drawing/2014/main" id="{F90A4B07-A0D6-1B13-B4E3-4D99302B7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105400" y="685800"/>
            <a:ext cx="3352800" cy="2514600"/>
          </a:xfrm>
          <a:prstGeom prst="rect">
            <a:avLst/>
          </a:prstGeom>
          <a:solidFill>
            <a:schemeClr val="tx1"/>
          </a:solidFill>
        </p:spPr>
      </p:pic>
    </p:spTree>
    <p:extLst>
      <p:ext uri="{BB962C8B-B14F-4D97-AF65-F5344CB8AC3E}">
        <p14:creationId xmlns:p14="http://schemas.microsoft.com/office/powerpoint/2010/main" val="2051721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9F5A8B-C891-7DEC-EB87-8F3315004A19}"/>
              </a:ext>
            </a:extLst>
          </p:cNvPr>
          <p:cNvSpPr>
            <a:spLocks noGrp="1"/>
          </p:cNvSpPr>
          <p:nvPr>
            <p:ph idx="1"/>
          </p:nvPr>
        </p:nvSpPr>
        <p:spPr>
          <a:xfrm>
            <a:off x="2395842" y="1047990"/>
            <a:ext cx="4233558" cy="2076210"/>
          </a:xfrm>
        </p:spPr>
        <p:txBody>
          <a:bodyPr/>
          <a:lstStyle/>
          <a:p>
            <a:pPr marL="0" indent="0">
              <a:spcBef>
                <a:spcPts val="0"/>
              </a:spcBef>
            </a:pPr>
            <a:r>
              <a:rPr lang="en-US" sz="2400" dirty="0"/>
              <a:t>Further investigation identified the devices as FILTEC 3-G gauges, each containing a 100 mCi </a:t>
            </a:r>
          </a:p>
          <a:p>
            <a:pPr marL="0" indent="0">
              <a:spcBef>
                <a:spcPts val="0"/>
              </a:spcBef>
            </a:pPr>
            <a:r>
              <a:rPr lang="en-US" sz="2400" dirty="0"/>
              <a:t>Am-241 sealed source.</a:t>
            </a:r>
          </a:p>
        </p:txBody>
      </p:sp>
      <p:pic>
        <p:nvPicPr>
          <p:cNvPr id="7" name="Picture 6" descr="A picture containing device, engine, miller&#10;&#10;Description automatically generated">
            <a:extLst>
              <a:ext uri="{FF2B5EF4-FFF2-40B4-BE49-F238E27FC236}">
                <a16:creationId xmlns:a16="http://schemas.microsoft.com/office/drawing/2014/main" id="{3AFDC724-3E18-B11A-2FF2-DC10569D1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5008" y="1135596"/>
            <a:ext cx="2379173" cy="1784380"/>
          </a:xfrm>
          <a:prstGeom prst="rect">
            <a:avLst/>
          </a:prstGeom>
          <a:solidFill>
            <a:schemeClr val="tx1"/>
          </a:solidFill>
        </p:spPr>
      </p:pic>
      <p:pic>
        <p:nvPicPr>
          <p:cNvPr id="9" name="Picture 8" descr="A picture containing text, electronics&#10;&#10;Description automatically generated">
            <a:extLst>
              <a:ext uri="{FF2B5EF4-FFF2-40B4-BE49-F238E27FC236}">
                <a16:creationId xmlns:a16="http://schemas.microsoft.com/office/drawing/2014/main" id="{2E5311C1-D252-0972-45D4-7FBFEA8286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28" t="11581" b="20572"/>
          <a:stretch/>
        </p:blipFill>
        <p:spPr>
          <a:xfrm rot="5400000">
            <a:off x="2308574" y="3861952"/>
            <a:ext cx="2305821" cy="1402304"/>
          </a:xfrm>
          <a:prstGeom prst="rect">
            <a:avLst/>
          </a:prstGeom>
          <a:solidFill>
            <a:schemeClr val="tx1"/>
          </a:solidFill>
        </p:spPr>
      </p:pic>
      <p:pic>
        <p:nvPicPr>
          <p:cNvPr id="11" name="Picture 10" descr="Text&#10;&#10;Description automatically generated">
            <a:extLst>
              <a:ext uri="{FF2B5EF4-FFF2-40B4-BE49-F238E27FC236}">
                <a16:creationId xmlns:a16="http://schemas.microsoft.com/office/drawing/2014/main" id="{3F6FF099-0C19-A9AB-760F-0A6363752A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413" b="499"/>
          <a:stretch/>
        </p:blipFill>
        <p:spPr>
          <a:xfrm rot="5400000">
            <a:off x="4306975" y="3861949"/>
            <a:ext cx="2305821" cy="1402304"/>
          </a:xfrm>
          <a:prstGeom prst="rect">
            <a:avLst/>
          </a:prstGeom>
          <a:solidFill>
            <a:schemeClr val="tx1"/>
          </a:solidFill>
        </p:spPr>
      </p:pic>
      <p:pic>
        <p:nvPicPr>
          <p:cNvPr id="13" name="Picture 12">
            <a:extLst>
              <a:ext uri="{FF2B5EF4-FFF2-40B4-BE49-F238E27FC236}">
                <a16:creationId xmlns:a16="http://schemas.microsoft.com/office/drawing/2014/main" id="{E3B634B6-CAC4-AACE-FDC8-73E537024E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5006" y="3597224"/>
            <a:ext cx="2379175" cy="1784381"/>
          </a:xfrm>
          <a:prstGeom prst="rect">
            <a:avLst/>
          </a:prstGeom>
          <a:solidFill>
            <a:schemeClr val="tx1"/>
          </a:solidFill>
        </p:spPr>
      </p:pic>
      <p:pic>
        <p:nvPicPr>
          <p:cNvPr id="15" name="Picture 14">
            <a:extLst>
              <a:ext uri="{FF2B5EF4-FFF2-40B4-BE49-F238E27FC236}">
                <a16:creationId xmlns:a16="http://schemas.microsoft.com/office/drawing/2014/main" id="{21B66F04-B9FB-1663-95A5-84F2C86429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898" b="20741"/>
          <a:stretch/>
        </p:blipFill>
        <p:spPr>
          <a:xfrm rot="5400000">
            <a:off x="5884442" y="2235317"/>
            <a:ext cx="3657601" cy="1930167"/>
          </a:xfrm>
          <a:prstGeom prst="rect">
            <a:avLst/>
          </a:prstGeom>
          <a:solidFill>
            <a:schemeClr val="tx1"/>
          </a:solidFill>
        </p:spPr>
      </p:pic>
    </p:spTree>
    <p:extLst>
      <p:ext uri="{BB962C8B-B14F-4D97-AF65-F5344CB8AC3E}">
        <p14:creationId xmlns:p14="http://schemas.microsoft.com/office/powerpoint/2010/main" val="2965838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BDF91E-A679-0E1C-EEBF-652A26DA614D}"/>
              </a:ext>
            </a:extLst>
          </p:cNvPr>
          <p:cNvSpPr>
            <a:spLocks noGrp="1"/>
          </p:cNvSpPr>
          <p:nvPr>
            <p:ph idx="1"/>
          </p:nvPr>
        </p:nvSpPr>
        <p:spPr>
          <a:xfrm>
            <a:off x="2743200" y="1066800"/>
            <a:ext cx="3714750" cy="4343400"/>
          </a:xfrm>
        </p:spPr>
        <p:txBody>
          <a:bodyPr/>
          <a:lstStyle/>
          <a:p>
            <a:pPr marL="0" indent="0"/>
            <a:r>
              <a:rPr lang="en-US" sz="2800" dirty="0"/>
              <a:t>ODH was able to identify the serial numbers of the two devices and contacted the manufacturer, FILTEC in Torrance, California, to see if they could help us identify the owner.</a:t>
            </a:r>
          </a:p>
        </p:txBody>
      </p:sp>
      <p:pic>
        <p:nvPicPr>
          <p:cNvPr id="9" name="Picture 8" descr="Text&#10;&#10;Description automatically generated">
            <a:extLst>
              <a:ext uri="{FF2B5EF4-FFF2-40B4-BE49-F238E27FC236}">
                <a16:creationId xmlns:a16="http://schemas.microsoft.com/office/drawing/2014/main" id="{88804AC1-97BC-9798-2A12-FC68A26BF4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63" t="18519" b="22222"/>
          <a:stretch/>
        </p:blipFill>
        <p:spPr>
          <a:xfrm rot="5400000">
            <a:off x="-702013" y="2149813"/>
            <a:ext cx="4114800" cy="2101174"/>
          </a:xfrm>
          <a:prstGeom prst="rect">
            <a:avLst/>
          </a:prstGeom>
          <a:solidFill>
            <a:schemeClr val="tx1"/>
          </a:solidFill>
        </p:spPr>
      </p:pic>
      <p:pic>
        <p:nvPicPr>
          <p:cNvPr id="11" name="Picture 10">
            <a:extLst>
              <a:ext uri="{FF2B5EF4-FFF2-40B4-BE49-F238E27FC236}">
                <a16:creationId xmlns:a16="http://schemas.microsoft.com/office/drawing/2014/main" id="{142F321B-3E84-C6FF-A70C-EC16CC595E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11" b="25225"/>
          <a:stretch/>
        </p:blipFill>
        <p:spPr>
          <a:xfrm rot="5400000">
            <a:off x="5794803" y="2213405"/>
            <a:ext cx="4114800" cy="1973992"/>
          </a:xfrm>
          <a:prstGeom prst="rect">
            <a:avLst/>
          </a:prstGeom>
          <a:solidFill>
            <a:schemeClr val="tx1"/>
          </a:solidFill>
        </p:spPr>
      </p:pic>
    </p:spTree>
    <p:extLst>
      <p:ext uri="{BB962C8B-B14F-4D97-AF65-F5344CB8AC3E}">
        <p14:creationId xmlns:p14="http://schemas.microsoft.com/office/powerpoint/2010/main" val="2077189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971F82-3676-7081-B561-4ECE95769E32}"/>
              </a:ext>
            </a:extLst>
          </p:cNvPr>
          <p:cNvSpPr>
            <a:spLocks noGrp="1"/>
          </p:cNvSpPr>
          <p:nvPr>
            <p:ph idx="1"/>
          </p:nvPr>
        </p:nvSpPr>
        <p:spPr>
          <a:xfrm>
            <a:off x="381000" y="914400"/>
            <a:ext cx="8382000" cy="4648200"/>
          </a:xfrm>
        </p:spPr>
        <p:txBody>
          <a:bodyPr/>
          <a:lstStyle/>
          <a:p>
            <a:pPr marL="0" indent="0" algn="l">
              <a:spcBef>
                <a:spcPts val="0"/>
              </a:spcBef>
            </a:pPr>
            <a:r>
              <a:rPr lang="en-US" sz="2800" dirty="0"/>
              <a:t>The manufacturer identified the “ACME” Dairy as the end user; however:</a:t>
            </a:r>
          </a:p>
          <a:p>
            <a:pPr marL="0" indent="0">
              <a:spcBef>
                <a:spcPts val="0"/>
              </a:spcBef>
            </a:pPr>
            <a:endParaRPr lang="en-US" sz="1800" dirty="0"/>
          </a:p>
          <a:p>
            <a:pPr marL="0" lvl="1" indent="0">
              <a:spcBef>
                <a:spcPts val="0"/>
              </a:spcBef>
              <a:buFontTx/>
              <a:buChar char="-"/>
            </a:pPr>
            <a:r>
              <a:rPr lang="en-US" dirty="0"/>
              <a:t>   The units were originally sold to a contractor</a:t>
            </a:r>
          </a:p>
          <a:p>
            <a:pPr marL="0" lvl="1" indent="0">
              <a:spcBef>
                <a:spcPts val="0"/>
              </a:spcBef>
              <a:buNone/>
            </a:pPr>
            <a:r>
              <a:rPr lang="en-US" dirty="0"/>
              <a:t>    as part of the equipment for a new process</a:t>
            </a:r>
          </a:p>
          <a:p>
            <a:pPr marL="0" lvl="1" indent="0">
              <a:spcBef>
                <a:spcPts val="0"/>
              </a:spcBef>
              <a:buNone/>
            </a:pPr>
            <a:r>
              <a:rPr lang="en-US" dirty="0"/>
              <a:t>    line, which was installed at the dairy.</a:t>
            </a:r>
          </a:p>
          <a:p>
            <a:pPr marL="0" lvl="1" indent="0">
              <a:spcBef>
                <a:spcPts val="0"/>
              </a:spcBef>
              <a:buNone/>
            </a:pPr>
            <a:endParaRPr lang="en-US" sz="800" dirty="0"/>
          </a:p>
          <a:p>
            <a:pPr marL="0" lvl="1" indent="0">
              <a:spcBef>
                <a:spcPts val="0"/>
              </a:spcBef>
              <a:buFontTx/>
              <a:buChar char="-"/>
            </a:pPr>
            <a:endParaRPr lang="en-US" sz="1800" dirty="0"/>
          </a:p>
          <a:p>
            <a:pPr marL="0" lvl="1" indent="0">
              <a:spcBef>
                <a:spcPts val="0"/>
              </a:spcBef>
              <a:buFontTx/>
              <a:buChar char="-"/>
            </a:pPr>
            <a:r>
              <a:rPr lang="en-US" dirty="0"/>
              <a:t>   When the product line was later shut down,</a:t>
            </a:r>
          </a:p>
          <a:p>
            <a:pPr marL="0" lvl="1" indent="0">
              <a:spcBef>
                <a:spcPts val="0"/>
              </a:spcBef>
              <a:buNone/>
            </a:pPr>
            <a:r>
              <a:rPr lang="en-US" dirty="0"/>
              <a:t>    the decommissioning contractor took all the</a:t>
            </a:r>
          </a:p>
          <a:p>
            <a:pPr marL="0" lvl="1" indent="0">
              <a:spcBef>
                <a:spcPts val="0"/>
              </a:spcBef>
              <a:buNone/>
            </a:pPr>
            <a:r>
              <a:rPr lang="en-US" dirty="0"/>
              <a:t>    equipment, including the two FILTEC devices,</a:t>
            </a:r>
          </a:p>
          <a:p>
            <a:pPr marL="0" lvl="1" indent="0">
              <a:spcBef>
                <a:spcPts val="0"/>
              </a:spcBef>
              <a:buNone/>
            </a:pPr>
            <a:r>
              <a:rPr lang="en-US" dirty="0"/>
              <a:t>    unaware they contained radioactive materials.</a:t>
            </a:r>
          </a:p>
          <a:p>
            <a:pPr marL="400050" lvl="1" indent="457200">
              <a:spcBef>
                <a:spcPts val="0"/>
              </a:spcBef>
              <a:buFontTx/>
              <a:buChar char="-"/>
            </a:pPr>
            <a:endParaRPr lang="en-US" sz="2400" dirty="0"/>
          </a:p>
          <a:p>
            <a:endParaRPr lang="en-US" dirty="0"/>
          </a:p>
        </p:txBody>
      </p:sp>
    </p:spTree>
    <p:extLst>
      <p:ext uri="{BB962C8B-B14F-4D97-AF65-F5344CB8AC3E}">
        <p14:creationId xmlns:p14="http://schemas.microsoft.com/office/powerpoint/2010/main" val="172372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E47575-CC60-E164-4ED4-015B007151CB}"/>
              </a:ext>
            </a:extLst>
          </p:cNvPr>
          <p:cNvSpPr>
            <a:spLocks noGrp="1"/>
          </p:cNvSpPr>
          <p:nvPr>
            <p:ph idx="1"/>
          </p:nvPr>
        </p:nvSpPr>
        <p:spPr>
          <a:xfrm>
            <a:off x="533400" y="762000"/>
            <a:ext cx="8153400" cy="2209800"/>
          </a:xfrm>
        </p:spPr>
        <p:txBody>
          <a:bodyPr/>
          <a:lstStyle/>
          <a:p>
            <a:pPr marL="0" indent="0" algn="just">
              <a:spcBef>
                <a:spcPts val="0"/>
              </a:spcBef>
            </a:pPr>
            <a:r>
              <a:rPr lang="en-US" sz="2400" dirty="0"/>
              <a:t>When contacted by ODH, “ACME” Dairy acknowledged their responsibility as owner of the devices, accepted responsibility for their disposal, and worked with ODH and the manufacturer to get the devices properly packaged and shipped.</a:t>
            </a:r>
          </a:p>
        </p:txBody>
      </p:sp>
      <p:pic>
        <p:nvPicPr>
          <p:cNvPr id="6" name="Picture 5">
            <a:extLst>
              <a:ext uri="{FF2B5EF4-FFF2-40B4-BE49-F238E27FC236}">
                <a16:creationId xmlns:a16="http://schemas.microsoft.com/office/drawing/2014/main" id="{72214113-E23B-ECF0-AB30-64347A2E7CB5}"/>
              </a:ext>
            </a:extLst>
          </p:cNvPr>
          <p:cNvPicPr>
            <a:picLocks noChangeAspect="1"/>
          </p:cNvPicPr>
          <p:nvPr/>
        </p:nvPicPr>
        <p:blipFill>
          <a:blip r:embed="rId3"/>
          <a:stretch>
            <a:fillRect/>
          </a:stretch>
        </p:blipFill>
        <p:spPr>
          <a:xfrm>
            <a:off x="2971800" y="3200400"/>
            <a:ext cx="3200400" cy="2633057"/>
          </a:xfrm>
          <a:prstGeom prst="rect">
            <a:avLst/>
          </a:prstGeom>
        </p:spPr>
      </p:pic>
    </p:spTree>
    <p:extLst>
      <p:ext uri="{BB962C8B-B14F-4D97-AF65-F5344CB8AC3E}">
        <p14:creationId xmlns:p14="http://schemas.microsoft.com/office/powerpoint/2010/main" val="1135415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F5AE1-4BDA-0D72-CEFE-EA830D684889}"/>
              </a:ext>
            </a:extLst>
          </p:cNvPr>
          <p:cNvSpPr>
            <a:spLocks noGrp="1"/>
          </p:cNvSpPr>
          <p:nvPr>
            <p:ph idx="1"/>
          </p:nvPr>
        </p:nvSpPr>
        <p:spPr>
          <a:xfrm>
            <a:off x="495299" y="800100"/>
            <a:ext cx="8153399" cy="4953000"/>
          </a:xfrm>
        </p:spPr>
        <p:txBody>
          <a:bodyPr/>
          <a:lstStyle/>
          <a:p>
            <a:pPr marL="0" indent="0">
              <a:spcBef>
                <a:spcPts val="0"/>
              </a:spcBef>
            </a:pPr>
            <a:r>
              <a:rPr lang="en-US" sz="2800" dirty="0"/>
              <a:t>An ODH inspector later visited the</a:t>
            </a:r>
          </a:p>
          <a:p>
            <a:pPr marL="0" indent="0">
              <a:spcBef>
                <a:spcPts val="0"/>
              </a:spcBef>
            </a:pPr>
            <a:r>
              <a:rPr lang="en-US" sz="2800" dirty="0"/>
              <a:t>“ACME” Dairy to review the incident </a:t>
            </a:r>
          </a:p>
          <a:p>
            <a:pPr marL="0" indent="0">
              <a:spcBef>
                <a:spcPts val="0"/>
              </a:spcBef>
            </a:pPr>
            <a:r>
              <a:rPr lang="en-US" sz="2800" dirty="0"/>
              <a:t>with their staff and tour the facility.</a:t>
            </a:r>
          </a:p>
          <a:p>
            <a:pPr marL="0" indent="0">
              <a:spcBef>
                <a:spcPts val="0"/>
              </a:spcBef>
            </a:pPr>
            <a:endParaRPr lang="en-US" dirty="0"/>
          </a:p>
          <a:p>
            <a:pPr marL="0" indent="0">
              <a:spcBef>
                <a:spcPts val="0"/>
              </a:spcBef>
            </a:pPr>
            <a:endParaRPr lang="en-US" dirty="0"/>
          </a:p>
          <a:p>
            <a:pPr marL="0" indent="0">
              <a:spcBef>
                <a:spcPts val="0"/>
              </a:spcBef>
            </a:pPr>
            <a:endParaRPr lang="en-US" dirty="0"/>
          </a:p>
          <a:p>
            <a:pPr marL="0" indent="0">
              <a:spcBef>
                <a:spcPts val="0"/>
              </a:spcBef>
            </a:pPr>
            <a:endParaRPr lang="en-US" dirty="0"/>
          </a:p>
          <a:p>
            <a:pPr marL="0" indent="0">
              <a:spcBef>
                <a:spcPts val="0"/>
              </a:spcBef>
            </a:pPr>
            <a:endParaRPr lang="en-US" sz="1000" dirty="0"/>
          </a:p>
          <a:p>
            <a:pPr marL="0" indent="0">
              <a:spcBef>
                <a:spcPts val="0"/>
              </a:spcBef>
            </a:pPr>
            <a:endParaRPr lang="en-US" sz="1000" dirty="0"/>
          </a:p>
          <a:p>
            <a:pPr marL="0" indent="0">
              <a:spcBef>
                <a:spcPts val="0"/>
              </a:spcBef>
            </a:pPr>
            <a:endParaRPr lang="en-US" sz="1000" dirty="0"/>
          </a:p>
          <a:p>
            <a:pPr marL="0" indent="0">
              <a:spcBef>
                <a:spcPts val="0"/>
              </a:spcBef>
            </a:pPr>
            <a:endParaRPr lang="en-US" sz="1000" dirty="0"/>
          </a:p>
          <a:p>
            <a:pPr marL="0" indent="0">
              <a:spcBef>
                <a:spcPts val="0"/>
              </a:spcBef>
            </a:pPr>
            <a:r>
              <a:rPr lang="en-US" sz="2800" dirty="0"/>
              <a:t>Two additional GL devices requiring registration were identified during the site visit.</a:t>
            </a:r>
          </a:p>
        </p:txBody>
      </p:sp>
      <p:pic>
        <p:nvPicPr>
          <p:cNvPr id="6" name="Picture 5">
            <a:extLst>
              <a:ext uri="{FF2B5EF4-FFF2-40B4-BE49-F238E27FC236}">
                <a16:creationId xmlns:a16="http://schemas.microsoft.com/office/drawing/2014/main" id="{4ED587DA-0150-DEBA-9E78-F54D65FD8FEB}"/>
              </a:ext>
            </a:extLst>
          </p:cNvPr>
          <p:cNvPicPr>
            <a:picLocks noChangeAspect="1"/>
          </p:cNvPicPr>
          <p:nvPr/>
        </p:nvPicPr>
        <p:blipFill>
          <a:blip r:embed="rId3"/>
          <a:stretch>
            <a:fillRect/>
          </a:stretch>
        </p:blipFill>
        <p:spPr>
          <a:xfrm>
            <a:off x="2514598" y="2408562"/>
            <a:ext cx="4114800" cy="2040875"/>
          </a:xfrm>
          <a:prstGeom prst="rect">
            <a:avLst/>
          </a:prstGeom>
          <a:ln>
            <a:solidFill>
              <a:schemeClr val="accent1"/>
            </a:solidFill>
          </a:ln>
        </p:spPr>
      </p:pic>
    </p:spTree>
    <p:extLst>
      <p:ext uri="{BB962C8B-B14F-4D97-AF65-F5344CB8AC3E}">
        <p14:creationId xmlns:p14="http://schemas.microsoft.com/office/powerpoint/2010/main" val="2711410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4310-A7C5-BADB-4DA1-F476DB4D4B19}"/>
              </a:ext>
            </a:extLst>
          </p:cNvPr>
          <p:cNvSpPr>
            <a:spLocks noGrp="1"/>
          </p:cNvSpPr>
          <p:nvPr>
            <p:ph type="title"/>
          </p:nvPr>
        </p:nvSpPr>
        <p:spPr>
          <a:xfrm>
            <a:off x="2525137" y="914400"/>
            <a:ext cx="4093726" cy="626300"/>
          </a:xfrm>
        </p:spPr>
        <p:txBody>
          <a:bodyPr/>
          <a:lstStyle/>
          <a:p>
            <a:r>
              <a:rPr lang="en-US" dirty="0"/>
              <a:t>NEXT STEPS</a:t>
            </a:r>
          </a:p>
        </p:txBody>
      </p:sp>
      <p:sp>
        <p:nvSpPr>
          <p:cNvPr id="3" name="Content Placeholder 2">
            <a:extLst>
              <a:ext uri="{FF2B5EF4-FFF2-40B4-BE49-F238E27FC236}">
                <a16:creationId xmlns:a16="http://schemas.microsoft.com/office/drawing/2014/main" id="{CA8BB8F2-E8A2-ED3C-A029-72C83999B423}"/>
              </a:ext>
            </a:extLst>
          </p:cNvPr>
          <p:cNvSpPr>
            <a:spLocks noGrp="1"/>
          </p:cNvSpPr>
          <p:nvPr>
            <p:ph idx="1"/>
          </p:nvPr>
        </p:nvSpPr>
        <p:spPr>
          <a:xfrm>
            <a:off x="632695" y="1752600"/>
            <a:ext cx="7878610" cy="3810000"/>
          </a:xfrm>
        </p:spPr>
        <p:txBody>
          <a:bodyPr/>
          <a:lstStyle/>
          <a:p>
            <a:pPr marL="0" indent="0" algn="just">
              <a:spcBef>
                <a:spcPts val="0"/>
              </a:spcBef>
            </a:pPr>
            <a:r>
              <a:rPr lang="en-US" sz="3000" dirty="0"/>
              <a:t>Ohio has numerous food and beverage processing facilities with GL devices registered under the requirements of Ohio Administrative Code (OAC) 3701:1-46-05.  </a:t>
            </a:r>
          </a:p>
          <a:p>
            <a:pPr marL="0" indent="0">
              <a:spcBef>
                <a:spcPts val="0"/>
              </a:spcBef>
            </a:pPr>
            <a:endParaRPr lang="en-US" dirty="0"/>
          </a:p>
          <a:p>
            <a:pPr marL="0" indent="0">
              <a:spcBef>
                <a:spcPts val="0"/>
              </a:spcBef>
            </a:pPr>
            <a:r>
              <a:rPr lang="en-US" sz="3000" dirty="0"/>
              <a:t>How do we make sure there aren’t any more “ACME” Dairies out there?</a:t>
            </a:r>
          </a:p>
        </p:txBody>
      </p:sp>
    </p:spTree>
    <p:extLst>
      <p:ext uri="{BB962C8B-B14F-4D97-AF65-F5344CB8AC3E}">
        <p14:creationId xmlns:p14="http://schemas.microsoft.com/office/powerpoint/2010/main" val="1143660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ABD710-F91B-B998-956F-107D17DE16BC}"/>
              </a:ext>
            </a:extLst>
          </p:cNvPr>
          <p:cNvSpPr>
            <a:spLocks noGrp="1"/>
          </p:cNvSpPr>
          <p:nvPr>
            <p:ph idx="1"/>
          </p:nvPr>
        </p:nvSpPr>
        <p:spPr>
          <a:xfrm>
            <a:off x="1" y="1188720"/>
            <a:ext cx="9143999" cy="4069080"/>
          </a:xfrm>
        </p:spPr>
        <p:txBody>
          <a:bodyPr/>
          <a:lstStyle/>
          <a:p>
            <a:pPr marL="0" indent="0">
              <a:spcBef>
                <a:spcPts val="0"/>
              </a:spcBef>
            </a:pPr>
            <a:r>
              <a:rPr lang="en-US" sz="3000" dirty="0"/>
              <a:t>We reached out to our counterparts </a:t>
            </a:r>
          </a:p>
          <a:p>
            <a:pPr marL="0" indent="0">
              <a:spcBef>
                <a:spcPts val="0"/>
              </a:spcBef>
            </a:pPr>
            <a:r>
              <a:rPr lang="en-US" sz="3000" dirty="0"/>
              <a:t>at the Ohio Department of Agriculture (ODA).</a:t>
            </a:r>
          </a:p>
          <a:p>
            <a:pPr marL="0" indent="0">
              <a:spcBef>
                <a:spcPts val="0"/>
              </a:spcBef>
            </a:pPr>
            <a:endParaRPr lang="en-US" dirty="0"/>
          </a:p>
          <a:p>
            <a:pPr marL="0" indent="0">
              <a:spcBef>
                <a:spcPts val="0"/>
              </a:spcBef>
            </a:pPr>
            <a:endParaRPr lang="en-US" dirty="0"/>
          </a:p>
          <a:p>
            <a:pPr marL="0" indent="0">
              <a:spcBef>
                <a:spcPts val="0"/>
              </a:spcBef>
            </a:pPr>
            <a:endParaRPr lang="en-US" dirty="0"/>
          </a:p>
          <a:p>
            <a:pPr marL="0" indent="0">
              <a:spcBef>
                <a:spcPts val="0"/>
              </a:spcBef>
            </a:pPr>
            <a:endParaRPr lang="en-US" sz="4000" dirty="0"/>
          </a:p>
          <a:p>
            <a:pPr marL="0" indent="0">
              <a:spcBef>
                <a:spcPts val="0"/>
              </a:spcBef>
            </a:pPr>
            <a:r>
              <a:rPr lang="en-US" sz="3000" dirty="0"/>
              <a:t>This is the state agency that regulates food production and manufacturing in Ohio. </a:t>
            </a:r>
          </a:p>
        </p:txBody>
      </p:sp>
      <p:pic>
        <p:nvPicPr>
          <p:cNvPr id="5" name="Picture 4">
            <a:extLst>
              <a:ext uri="{FF2B5EF4-FFF2-40B4-BE49-F238E27FC236}">
                <a16:creationId xmlns:a16="http://schemas.microsoft.com/office/drawing/2014/main" id="{7C81F22D-3E2D-DF7E-86D3-4CAC6AB9664E}"/>
              </a:ext>
            </a:extLst>
          </p:cNvPr>
          <p:cNvPicPr>
            <a:picLocks noChangeAspect="1"/>
          </p:cNvPicPr>
          <p:nvPr/>
        </p:nvPicPr>
        <p:blipFill>
          <a:blip r:embed="rId3"/>
          <a:stretch>
            <a:fillRect/>
          </a:stretch>
        </p:blipFill>
        <p:spPr>
          <a:xfrm>
            <a:off x="1474841" y="2667000"/>
            <a:ext cx="6194317" cy="1066799"/>
          </a:xfrm>
          <a:prstGeom prst="rect">
            <a:avLst/>
          </a:prstGeom>
          <a:ln>
            <a:solidFill>
              <a:srgbClr val="A34633"/>
            </a:solidFill>
          </a:ln>
        </p:spPr>
      </p:pic>
    </p:spTree>
    <p:extLst>
      <p:ext uri="{BB962C8B-B14F-4D97-AF65-F5344CB8AC3E}">
        <p14:creationId xmlns:p14="http://schemas.microsoft.com/office/powerpoint/2010/main" val="3878731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029EFD-5E4C-25EA-4082-7AB90CBEA712}"/>
              </a:ext>
            </a:extLst>
          </p:cNvPr>
          <p:cNvSpPr>
            <a:spLocks noGrp="1"/>
          </p:cNvSpPr>
          <p:nvPr>
            <p:ph idx="1"/>
          </p:nvPr>
        </p:nvSpPr>
        <p:spPr>
          <a:xfrm>
            <a:off x="4724400" y="1524000"/>
            <a:ext cx="4113284" cy="3352800"/>
          </a:xfrm>
        </p:spPr>
        <p:txBody>
          <a:bodyPr/>
          <a:lstStyle/>
          <a:p>
            <a:pPr marL="0" indent="0" algn="l">
              <a:spcBef>
                <a:spcPts val="0"/>
              </a:spcBef>
            </a:pPr>
            <a:r>
              <a:rPr lang="en-US" dirty="0"/>
              <a:t>ODA provided us with an initial list of 2,666 facilities licensed for food and/or beverage production in Ohio.</a:t>
            </a:r>
          </a:p>
        </p:txBody>
      </p:sp>
      <p:pic>
        <p:nvPicPr>
          <p:cNvPr id="6" name="Picture 5">
            <a:extLst>
              <a:ext uri="{FF2B5EF4-FFF2-40B4-BE49-F238E27FC236}">
                <a16:creationId xmlns:a16="http://schemas.microsoft.com/office/drawing/2014/main" id="{7A161CBB-036F-DED4-45C5-CFE44719394C}"/>
              </a:ext>
            </a:extLst>
          </p:cNvPr>
          <p:cNvPicPr>
            <a:picLocks noChangeAspect="1"/>
          </p:cNvPicPr>
          <p:nvPr/>
        </p:nvPicPr>
        <p:blipFill>
          <a:blip r:embed="rId3"/>
          <a:stretch>
            <a:fillRect/>
          </a:stretch>
        </p:blipFill>
        <p:spPr>
          <a:xfrm>
            <a:off x="422555" y="1257300"/>
            <a:ext cx="3896138" cy="3886200"/>
          </a:xfrm>
          <a:prstGeom prst="rect">
            <a:avLst/>
          </a:prstGeom>
          <a:ln>
            <a:solidFill>
              <a:schemeClr val="accent1"/>
            </a:solidFill>
          </a:ln>
        </p:spPr>
      </p:pic>
    </p:spTree>
    <p:extLst>
      <p:ext uri="{BB962C8B-B14F-4D97-AF65-F5344CB8AC3E}">
        <p14:creationId xmlns:p14="http://schemas.microsoft.com/office/powerpoint/2010/main" val="2731915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6DAB3A-DC67-ED15-29DE-44875E7AF075}"/>
              </a:ext>
            </a:extLst>
          </p:cNvPr>
          <p:cNvSpPr txBox="1"/>
          <p:nvPr/>
        </p:nvSpPr>
        <p:spPr>
          <a:xfrm>
            <a:off x="685800" y="1371600"/>
            <a:ext cx="5747086" cy="3839513"/>
          </a:xfrm>
          <a:prstGeom prst="rect">
            <a:avLst/>
          </a:prstGeom>
          <a:noFill/>
        </p:spPr>
        <p:txBody>
          <a:bodyPr wrap="none" rtlCol="0">
            <a:spAutoFit/>
          </a:bodyPr>
          <a:lstStyle/>
          <a:p>
            <a:pPr>
              <a:spcBef>
                <a:spcPts val="300"/>
              </a:spcBef>
            </a:pPr>
            <a:r>
              <a:rPr lang="en-US" sz="2600" dirty="0"/>
              <a:t>Breweries/</a:t>
            </a:r>
            <a:r>
              <a:rPr lang="en-US" sz="2600" dirty="0" err="1"/>
              <a:t>Meaderies</a:t>
            </a:r>
            <a:r>
              <a:rPr lang="en-US" sz="2600" dirty="0"/>
              <a:t> – 128</a:t>
            </a:r>
          </a:p>
          <a:p>
            <a:pPr>
              <a:spcBef>
                <a:spcPts val="300"/>
              </a:spcBef>
            </a:pPr>
            <a:r>
              <a:rPr lang="en-US" sz="2600" dirty="0"/>
              <a:t>Wineries/Distilleries – 78</a:t>
            </a:r>
          </a:p>
          <a:p>
            <a:pPr>
              <a:spcBef>
                <a:spcPts val="300"/>
              </a:spcBef>
            </a:pPr>
            <a:r>
              <a:rPr lang="en-US" sz="2600" dirty="0"/>
              <a:t>Dairies/Creameries – 19</a:t>
            </a:r>
          </a:p>
          <a:p>
            <a:pPr>
              <a:spcBef>
                <a:spcPts val="300"/>
              </a:spcBef>
            </a:pPr>
            <a:r>
              <a:rPr lang="en-US" sz="2600" dirty="0"/>
              <a:t>Water/Ice Producers – 18</a:t>
            </a:r>
          </a:p>
          <a:p>
            <a:pPr>
              <a:spcBef>
                <a:spcPts val="300"/>
              </a:spcBef>
            </a:pPr>
            <a:r>
              <a:rPr lang="en-US" sz="2600" dirty="0"/>
              <a:t>Cider/Syrup Producers – 18</a:t>
            </a:r>
          </a:p>
          <a:p>
            <a:pPr>
              <a:spcBef>
                <a:spcPts val="300"/>
              </a:spcBef>
            </a:pPr>
            <a:r>
              <a:rPr lang="en-US" sz="2600" dirty="0"/>
              <a:t>Miscellaneous Beverages – 40</a:t>
            </a:r>
          </a:p>
          <a:p>
            <a:pPr>
              <a:spcBef>
                <a:spcPts val="300"/>
              </a:spcBef>
            </a:pPr>
            <a:r>
              <a:rPr lang="en-US" sz="2600" dirty="0"/>
              <a:t>Miscellaneous Food Producers – 92</a:t>
            </a:r>
          </a:p>
          <a:p>
            <a:pPr>
              <a:spcBef>
                <a:spcPts val="300"/>
              </a:spcBef>
            </a:pPr>
            <a:r>
              <a:rPr lang="en-US" sz="2600" dirty="0"/>
              <a:t>Other Miscellaneous – 28</a:t>
            </a:r>
          </a:p>
          <a:p>
            <a:endParaRPr lang="en-US" dirty="0"/>
          </a:p>
        </p:txBody>
      </p:sp>
      <p:pic>
        <p:nvPicPr>
          <p:cNvPr id="4" name="Picture 3">
            <a:extLst>
              <a:ext uri="{FF2B5EF4-FFF2-40B4-BE49-F238E27FC236}">
                <a16:creationId xmlns:a16="http://schemas.microsoft.com/office/drawing/2014/main" id="{C9364C62-5019-B012-AC2B-972AE4F52EA4}"/>
              </a:ext>
            </a:extLst>
          </p:cNvPr>
          <p:cNvPicPr>
            <a:picLocks noChangeAspect="1"/>
          </p:cNvPicPr>
          <p:nvPr/>
        </p:nvPicPr>
        <p:blipFill rotWithShape="1">
          <a:blip r:embed="rId3"/>
          <a:srcRect r="61091"/>
          <a:stretch/>
        </p:blipFill>
        <p:spPr>
          <a:xfrm>
            <a:off x="7053099" y="826919"/>
            <a:ext cx="1096019" cy="1874499"/>
          </a:xfrm>
          <a:prstGeom prst="rect">
            <a:avLst/>
          </a:prstGeom>
          <a:ln>
            <a:solidFill>
              <a:srgbClr val="A34633"/>
            </a:solidFill>
          </a:ln>
        </p:spPr>
      </p:pic>
      <p:pic>
        <p:nvPicPr>
          <p:cNvPr id="5" name="Picture 4">
            <a:extLst>
              <a:ext uri="{FF2B5EF4-FFF2-40B4-BE49-F238E27FC236}">
                <a16:creationId xmlns:a16="http://schemas.microsoft.com/office/drawing/2014/main" id="{DF56F98C-547F-C76C-0A61-34C0BE732984}"/>
              </a:ext>
            </a:extLst>
          </p:cNvPr>
          <p:cNvPicPr>
            <a:picLocks noChangeAspect="1"/>
          </p:cNvPicPr>
          <p:nvPr/>
        </p:nvPicPr>
        <p:blipFill rotWithShape="1">
          <a:blip r:embed="rId4">
            <a:clrChange>
              <a:clrFrom>
                <a:srgbClr val="FFFFFF"/>
              </a:clrFrom>
              <a:clrTo>
                <a:srgbClr val="FFFFFF">
                  <a:alpha val="0"/>
                </a:srgbClr>
              </a:clrTo>
            </a:clrChange>
          </a:blip>
          <a:srcRect b="3572"/>
          <a:stretch/>
        </p:blipFill>
        <p:spPr>
          <a:xfrm>
            <a:off x="5029200" y="1843380"/>
            <a:ext cx="1688532" cy="1412032"/>
          </a:xfrm>
          <a:prstGeom prst="rect">
            <a:avLst/>
          </a:prstGeom>
        </p:spPr>
      </p:pic>
      <p:pic>
        <p:nvPicPr>
          <p:cNvPr id="9" name="Picture 8">
            <a:extLst>
              <a:ext uri="{FF2B5EF4-FFF2-40B4-BE49-F238E27FC236}">
                <a16:creationId xmlns:a16="http://schemas.microsoft.com/office/drawing/2014/main" id="{AED8AFC9-61E6-A31D-7B70-4D8EA25C96B1}"/>
              </a:ext>
            </a:extLst>
          </p:cNvPr>
          <p:cNvPicPr>
            <a:picLocks noChangeAspect="1"/>
          </p:cNvPicPr>
          <p:nvPr/>
        </p:nvPicPr>
        <p:blipFill>
          <a:blip r:embed="rId5"/>
          <a:stretch>
            <a:fillRect/>
          </a:stretch>
        </p:blipFill>
        <p:spPr>
          <a:xfrm>
            <a:off x="7519291" y="2971800"/>
            <a:ext cx="1343854" cy="1291039"/>
          </a:xfrm>
          <a:prstGeom prst="rect">
            <a:avLst/>
          </a:prstGeom>
        </p:spPr>
      </p:pic>
      <p:pic>
        <p:nvPicPr>
          <p:cNvPr id="11" name="Picture 10">
            <a:extLst>
              <a:ext uri="{FF2B5EF4-FFF2-40B4-BE49-F238E27FC236}">
                <a16:creationId xmlns:a16="http://schemas.microsoft.com/office/drawing/2014/main" id="{A25AFBC2-3064-3706-BC79-0C008543A489}"/>
              </a:ext>
            </a:extLst>
          </p:cNvPr>
          <p:cNvPicPr>
            <a:picLocks noChangeAspect="1"/>
          </p:cNvPicPr>
          <p:nvPr/>
        </p:nvPicPr>
        <p:blipFill>
          <a:blip r:embed="rId6">
            <a:clrChange>
              <a:clrFrom>
                <a:srgbClr val="F7F7F7"/>
              </a:clrFrom>
              <a:clrTo>
                <a:srgbClr val="F7F7F7">
                  <a:alpha val="0"/>
                </a:srgbClr>
              </a:clrTo>
            </a:clrChange>
          </a:blip>
          <a:stretch>
            <a:fillRect/>
          </a:stretch>
        </p:blipFill>
        <p:spPr>
          <a:xfrm>
            <a:off x="6248400" y="3822688"/>
            <a:ext cx="1218852" cy="1838270"/>
          </a:xfrm>
          <a:prstGeom prst="rect">
            <a:avLst/>
          </a:prstGeom>
        </p:spPr>
      </p:pic>
    </p:spTree>
    <p:extLst>
      <p:ext uri="{BB962C8B-B14F-4D97-AF65-F5344CB8AC3E}">
        <p14:creationId xmlns:p14="http://schemas.microsoft.com/office/powerpoint/2010/main" val="1900981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278C7A-E08D-ADE6-0409-DC156C8F5A98}"/>
              </a:ext>
            </a:extLst>
          </p:cNvPr>
          <p:cNvSpPr>
            <a:spLocks noGrp="1"/>
          </p:cNvSpPr>
          <p:nvPr>
            <p:ph idx="1"/>
          </p:nvPr>
        </p:nvSpPr>
        <p:spPr>
          <a:xfrm>
            <a:off x="381000" y="837966"/>
            <a:ext cx="8382000" cy="762000"/>
          </a:xfrm>
        </p:spPr>
        <p:txBody>
          <a:bodyPr/>
          <a:lstStyle/>
          <a:p>
            <a:endParaRPr lang="en-US" dirty="0"/>
          </a:p>
          <a:p>
            <a:endParaRPr lang="en-US" dirty="0"/>
          </a:p>
          <a:p>
            <a:endParaRPr lang="en-US" dirty="0"/>
          </a:p>
        </p:txBody>
      </p:sp>
      <p:pic>
        <p:nvPicPr>
          <p:cNvPr id="6" name="Picture 5">
            <a:extLst>
              <a:ext uri="{FF2B5EF4-FFF2-40B4-BE49-F238E27FC236}">
                <a16:creationId xmlns:a16="http://schemas.microsoft.com/office/drawing/2014/main" id="{FDE720D8-1A47-BCD6-B564-196F79F133BB}"/>
              </a:ext>
            </a:extLst>
          </p:cNvPr>
          <p:cNvPicPr>
            <a:picLocks noChangeAspect="1"/>
          </p:cNvPicPr>
          <p:nvPr/>
        </p:nvPicPr>
        <p:blipFill>
          <a:blip r:embed="rId6"/>
          <a:stretch>
            <a:fillRect/>
          </a:stretch>
        </p:blipFill>
        <p:spPr>
          <a:xfrm>
            <a:off x="745436" y="685799"/>
            <a:ext cx="7671334" cy="5111548"/>
          </a:xfrm>
          <a:prstGeom prst="rect">
            <a:avLst/>
          </a:prstGeom>
        </p:spPr>
      </p:pic>
      <p:pic>
        <p:nvPicPr>
          <p:cNvPr id="7" name="Recorded Sound">
            <a:hlinkClick r:id="" action="ppaction://media"/>
            <a:extLst>
              <a:ext uri="{FF2B5EF4-FFF2-40B4-BE49-F238E27FC236}">
                <a16:creationId xmlns:a16="http://schemas.microsoft.com/office/drawing/2014/main" id="{2C89A364-CAA1-CD31-A217-EEC5AE9E5C81}"/>
              </a:ext>
            </a:extLst>
          </p:cNvPr>
          <p:cNvPicPr>
            <a:picLocks noChangeAspect="1"/>
          </p:cNvPicPr>
          <p:nvPr>
            <a:audioFile r:link="rId1"/>
            <p:extLst>
              <p:ext uri="{DAA4B4D4-6D71-4841-9C94-3DE7FCFB9230}">
                <p14:media xmlns:p14="http://schemas.microsoft.com/office/powerpoint/2010/main" r:embed="rId2">
                  <p14:trim st="520" end="747.136"/>
                </p14:media>
              </p:ext>
            </p:extLst>
          </p:nvPr>
        </p:nvPicPr>
        <p:blipFill>
          <a:blip r:embed="rId7"/>
          <a:stretch>
            <a:fillRect/>
          </a:stretch>
        </p:blipFill>
        <p:spPr>
          <a:xfrm>
            <a:off x="990600" y="5762239"/>
            <a:ext cx="487363" cy="487363"/>
          </a:xfrm>
          <a:prstGeom prst="rect">
            <a:avLst/>
          </a:prstGeom>
        </p:spPr>
      </p:pic>
      <p:pic>
        <p:nvPicPr>
          <p:cNvPr id="4" name="scott-buckley-sanctuary">
            <a:hlinkClick r:id="" action="ppaction://media"/>
            <a:extLst>
              <a:ext uri="{FF2B5EF4-FFF2-40B4-BE49-F238E27FC236}">
                <a16:creationId xmlns:a16="http://schemas.microsoft.com/office/drawing/2014/main" id="{C76CE31A-C01D-E4BE-8AA8-9D541EC0D9B6}"/>
              </a:ext>
            </a:extLst>
          </p:cNvPr>
          <p:cNvPicPr>
            <a:picLocks noChangeAspect="1"/>
          </p:cNvPicPr>
          <p:nvPr>
            <a:audioFile r:link="rId1"/>
            <p:extLst>
              <p:ext uri="{DAA4B4D4-6D71-4841-9C94-3DE7FCFB9230}">
                <p14:media xmlns:p14="http://schemas.microsoft.com/office/powerpoint/2010/main" r:embed="rId3">
                  <p14:trim end="214373.425"/>
                  <p14:fade out="6000"/>
                </p14:media>
              </p:ext>
            </p:extLst>
          </p:nvPr>
        </p:nvPicPr>
        <p:blipFill>
          <a:blip r:embed="rId7"/>
          <a:stretch>
            <a:fillRect/>
          </a:stretch>
        </p:blipFill>
        <p:spPr>
          <a:xfrm>
            <a:off x="381000" y="6005920"/>
            <a:ext cx="487363" cy="487363"/>
          </a:xfrm>
          <a:prstGeom prst="rect">
            <a:avLst/>
          </a:prstGeom>
        </p:spPr>
      </p:pic>
    </p:spTree>
    <p:extLst>
      <p:ext uri="{BB962C8B-B14F-4D97-AF65-F5344CB8AC3E}">
        <p14:creationId xmlns:p14="http://schemas.microsoft.com/office/powerpoint/2010/main" val="297423012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 fill="hold"/>
                                        <p:tgtEl>
                                          <p:spTgt spid="4"/>
                                        </p:tgtEl>
                                      </p:cBhvr>
                                    </p:cmd>
                                  </p:childTnLst>
                                </p:cTn>
                              </p:par>
                              <p:par>
                                <p:cTn id="9" presetID="1" presetClass="mediacall" presetSubtype="0" fill="hold" nodeType="withEffect">
                                  <p:stCondLst>
                                    <p:cond delay="100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7"/>
                </p:tgtEl>
              </p:cMediaNode>
            </p:audio>
            <p:audio>
              <p:cMediaNode vol="80000" numSld="999" showWhenStopped="0">
                <p:cTn id="12" fill="remove"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playEvt time="2001" objId="7"/>
        <p14:stopEvt time="4149" objId="7"/>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4B346-7D41-3F1F-C44A-40F60CBF1438}"/>
              </a:ext>
            </a:extLst>
          </p:cNvPr>
          <p:cNvSpPr>
            <a:spLocks noGrp="1"/>
          </p:cNvSpPr>
          <p:nvPr>
            <p:ph idx="1"/>
          </p:nvPr>
        </p:nvSpPr>
        <p:spPr>
          <a:xfrm>
            <a:off x="533400" y="939558"/>
            <a:ext cx="3581400" cy="4572000"/>
          </a:xfrm>
        </p:spPr>
        <p:txBody>
          <a:bodyPr/>
          <a:lstStyle/>
          <a:p>
            <a:pPr marL="0">
              <a:spcBef>
                <a:spcPts val="0"/>
              </a:spcBef>
            </a:pPr>
            <a:r>
              <a:rPr lang="en-US" sz="2400" dirty="0"/>
              <a:t>We drafted a letter to these companies with a brief explanation of what had transpired, the fact that they may have processing equipment using radioactive materials, and what the requirements are for their proper use and disposal.  </a:t>
            </a:r>
          </a:p>
        </p:txBody>
      </p:sp>
      <p:pic>
        <p:nvPicPr>
          <p:cNvPr id="5" name="Picture 4" descr="Text, letter&#10;&#10;Description automatically generated">
            <a:extLst>
              <a:ext uri="{FF2B5EF4-FFF2-40B4-BE49-F238E27FC236}">
                <a16:creationId xmlns:a16="http://schemas.microsoft.com/office/drawing/2014/main" id="{96A6F036-F991-F055-5FBD-7E3DFC3D6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64915"/>
            <a:ext cx="4114800" cy="5321286"/>
          </a:xfrm>
          <a:prstGeom prst="rect">
            <a:avLst/>
          </a:prstGeom>
        </p:spPr>
      </p:pic>
    </p:spTree>
    <p:extLst>
      <p:ext uri="{BB962C8B-B14F-4D97-AF65-F5344CB8AC3E}">
        <p14:creationId xmlns:p14="http://schemas.microsoft.com/office/powerpoint/2010/main" val="208616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63F480-AC79-54DE-A59D-E9CCF608A7E8}"/>
              </a:ext>
            </a:extLst>
          </p:cNvPr>
          <p:cNvSpPr>
            <a:spLocks noGrp="1"/>
          </p:cNvSpPr>
          <p:nvPr>
            <p:ph idx="1"/>
          </p:nvPr>
        </p:nvSpPr>
        <p:spPr>
          <a:xfrm>
            <a:off x="609600" y="838200"/>
            <a:ext cx="7924800" cy="1066800"/>
          </a:xfrm>
        </p:spPr>
        <p:txBody>
          <a:bodyPr/>
          <a:lstStyle/>
          <a:p>
            <a:pPr marL="0" indent="0">
              <a:spcBef>
                <a:spcPts val="0"/>
              </a:spcBef>
            </a:pPr>
            <a:r>
              <a:rPr lang="en-US" sz="2800" dirty="0"/>
              <a:t>We also included a few pictures of what these devices might look like.</a:t>
            </a:r>
          </a:p>
        </p:txBody>
      </p:sp>
      <p:pic>
        <p:nvPicPr>
          <p:cNvPr id="5" name="Picture 4">
            <a:extLst>
              <a:ext uri="{FF2B5EF4-FFF2-40B4-BE49-F238E27FC236}">
                <a16:creationId xmlns:a16="http://schemas.microsoft.com/office/drawing/2014/main" id="{F0385CA0-479C-5DF2-8F30-2144D9310750}"/>
              </a:ext>
            </a:extLst>
          </p:cNvPr>
          <p:cNvPicPr>
            <a:picLocks noChangeAspect="1"/>
          </p:cNvPicPr>
          <p:nvPr/>
        </p:nvPicPr>
        <p:blipFill>
          <a:blip r:embed="rId3"/>
          <a:stretch>
            <a:fillRect/>
          </a:stretch>
        </p:blipFill>
        <p:spPr>
          <a:xfrm>
            <a:off x="418937" y="2209800"/>
            <a:ext cx="2441214" cy="2286000"/>
          </a:xfrm>
          <a:prstGeom prst="rect">
            <a:avLst/>
          </a:prstGeom>
          <a:ln>
            <a:solidFill>
              <a:srgbClr val="A34633"/>
            </a:solidFill>
          </a:ln>
        </p:spPr>
      </p:pic>
      <p:pic>
        <p:nvPicPr>
          <p:cNvPr id="7" name="Picture 6">
            <a:extLst>
              <a:ext uri="{FF2B5EF4-FFF2-40B4-BE49-F238E27FC236}">
                <a16:creationId xmlns:a16="http://schemas.microsoft.com/office/drawing/2014/main" id="{A2FB98DA-2B4C-34CA-39AE-095F88AF6BAE}"/>
              </a:ext>
            </a:extLst>
          </p:cNvPr>
          <p:cNvPicPr>
            <a:picLocks noChangeAspect="1"/>
          </p:cNvPicPr>
          <p:nvPr/>
        </p:nvPicPr>
        <p:blipFill>
          <a:blip r:embed="rId4">
            <a:clrChange>
              <a:clrFrom>
                <a:srgbClr val="FBFBFB"/>
              </a:clrFrom>
              <a:clrTo>
                <a:srgbClr val="FBFBFB">
                  <a:alpha val="0"/>
                </a:srgbClr>
              </a:clrTo>
            </a:clrChange>
          </a:blip>
          <a:stretch>
            <a:fillRect/>
          </a:stretch>
        </p:blipFill>
        <p:spPr>
          <a:xfrm>
            <a:off x="3082260" y="3962400"/>
            <a:ext cx="2566115" cy="1767216"/>
          </a:xfrm>
          <a:prstGeom prst="rect">
            <a:avLst/>
          </a:prstGeom>
          <a:ln>
            <a:solidFill>
              <a:srgbClr val="A34633"/>
            </a:solidFill>
          </a:ln>
        </p:spPr>
      </p:pic>
      <p:pic>
        <p:nvPicPr>
          <p:cNvPr id="9" name="Picture 8">
            <a:extLst>
              <a:ext uri="{FF2B5EF4-FFF2-40B4-BE49-F238E27FC236}">
                <a16:creationId xmlns:a16="http://schemas.microsoft.com/office/drawing/2014/main" id="{E1199C36-85DB-A860-98F0-3E045A7C0CC7}"/>
              </a:ext>
            </a:extLst>
          </p:cNvPr>
          <p:cNvPicPr>
            <a:picLocks noChangeAspect="1"/>
          </p:cNvPicPr>
          <p:nvPr/>
        </p:nvPicPr>
        <p:blipFill>
          <a:blip r:embed="rId5"/>
          <a:stretch>
            <a:fillRect/>
          </a:stretch>
        </p:blipFill>
        <p:spPr>
          <a:xfrm>
            <a:off x="5955281" y="2385897"/>
            <a:ext cx="2859119" cy="2109903"/>
          </a:xfrm>
          <a:prstGeom prst="rect">
            <a:avLst/>
          </a:prstGeom>
          <a:ln>
            <a:solidFill>
              <a:srgbClr val="A34633"/>
            </a:solidFill>
          </a:ln>
        </p:spPr>
      </p:pic>
      <p:pic>
        <p:nvPicPr>
          <p:cNvPr id="11" name="Picture 10">
            <a:extLst>
              <a:ext uri="{FF2B5EF4-FFF2-40B4-BE49-F238E27FC236}">
                <a16:creationId xmlns:a16="http://schemas.microsoft.com/office/drawing/2014/main" id="{4C94862D-E83C-3434-F112-8313BF5EAD01}"/>
              </a:ext>
            </a:extLst>
          </p:cNvPr>
          <p:cNvPicPr>
            <a:picLocks noChangeAspect="1"/>
          </p:cNvPicPr>
          <p:nvPr/>
        </p:nvPicPr>
        <p:blipFill>
          <a:blip r:embed="rId6"/>
          <a:stretch>
            <a:fillRect/>
          </a:stretch>
        </p:blipFill>
        <p:spPr>
          <a:xfrm>
            <a:off x="3190248" y="1981200"/>
            <a:ext cx="2350139" cy="1767216"/>
          </a:xfrm>
          <a:prstGeom prst="rect">
            <a:avLst/>
          </a:prstGeom>
          <a:ln>
            <a:solidFill>
              <a:srgbClr val="A34633"/>
            </a:solidFill>
          </a:ln>
        </p:spPr>
      </p:pic>
    </p:spTree>
    <p:extLst>
      <p:ext uri="{BB962C8B-B14F-4D97-AF65-F5344CB8AC3E}">
        <p14:creationId xmlns:p14="http://schemas.microsoft.com/office/powerpoint/2010/main" val="2633663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94AA9C-D640-53F6-54CB-AB355BF24656}"/>
              </a:ext>
            </a:extLst>
          </p:cNvPr>
          <p:cNvSpPr>
            <a:spLocks noGrp="1"/>
          </p:cNvSpPr>
          <p:nvPr>
            <p:ph idx="1"/>
          </p:nvPr>
        </p:nvSpPr>
        <p:spPr>
          <a:xfrm>
            <a:off x="609600" y="762000"/>
            <a:ext cx="7924800" cy="3657600"/>
          </a:xfrm>
        </p:spPr>
        <p:txBody>
          <a:bodyPr/>
          <a:lstStyle/>
          <a:p>
            <a:pPr marL="0" indent="0" algn="just">
              <a:spcBef>
                <a:spcPts val="0"/>
              </a:spcBef>
            </a:pPr>
            <a:r>
              <a:rPr lang="en-US" sz="2400" dirty="0"/>
              <a:t>A letter was also prepared for scrapyards and metal processing facilities in Ohio, reminding them to be aware of the potential for radioactive materials to show up at their facility, and what the requirements are when something radioactive is discovered.</a:t>
            </a:r>
          </a:p>
          <a:p>
            <a:pPr marL="0" indent="0" algn="just">
              <a:spcBef>
                <a:spcPts val="0"/>
              </a:spcBef>
            </a:pPr>
            <a:endParaRPr lang="en-US" sz="1200" dirty="0"/>
          </a:p>
          <a:p>
            <a:pPr marL="0" indent="0" algn="just">
              <a:spcBef>
                <a:spcPts val="0"/>
              </a:spcBef>
            </a:pPr>
            <a:r>
              <a:rPr lang="en-US" sz="2400" dirty="0"/>
              <a:t>That letter was distributed by the Ohio Department of Public Safety, which has a program that works with scrap facilities to monitor the theft and brokering of valuable metals.</a:t>
            </a:r>
          </a:p>
        </p:txBody>
      </p:sp>
      <p:pic>
        <p:nvPicPr>
          <p:cNvPr id="5" name="Picture 4">
            <a:extLst>
              <a:ext uri="{FF2B5EF4-FFF2-40B4-BE49-F238E27FC236}">
                <a16:creationId xmlns:a16="http://schemas.microsoft.com/office/drawing/2014/main" id="{45FFFA59-7489-ADC5-1F86-B9AFFAD11616}"/>
              </a:ext>
            </a:extLst>
          </p:cNvPr>
          <p:cNvPicPr>
            <a:picLocks noChangeAspect="1"/>
          </p:cNvPicPr>
          <p:nvPr/>
        </p:nvPicPr>
        <p:blipFill>
          <a:blip r:embed="rId3"/>
          <a:stretch>
            <a:fillRect/>
          </a:stretch>
        </p:blipFill>
        <p:spPr>
          <a:xfrm>
            <a:off x="2247900" y="4648200"/>
            <a:ext cx="4648200" cy="954952"/>
          </a:xfrm>
          <a:prstGeom prst="rect">
            <a:avLst/>
          </a:prstGeom>
          <a:ln>
            <a:solidFill>
              <a:srgbClr val="A34633"/>
            </a:solidFill>
          </a:ln>
        </p:spPr>
      </p:pic>
    </p:spTree>
    <p:extLst>
      <p:ext uri="{BB962C8B-B14F-4D97-AF65-F5344CB8AC3E}">
        <p14:creationId xmlns:p14="http://schemas.microsoft.com/office/powerpoint/2010/main" val="3708998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3E568-7638-2AA8-F316-3094CC03D9E3}"/>
              </a:ext>
            </a:extLst>
          </p:cNvPr>
          <p:cNvSpPr>
            <a:spLocks noGrp="1"/>
          </p:cNvSpPr>
          <p:nvPr>
            <p:ph type="title"/>
          </p:nvPr>
        </p:nvSpPr>
        <p:spPr>
          <a:xfrm>
            <a:off x="2029837" y="838114"/>
            <a:ext cx="5084326" cy="626300"/>
          </a:xfrm>
        </p:spPr>
        <p:txBody>
          <a:bodyPr/>
          <a:lstStyle/>
          <a:p>
            <a:r>
              <a:rPr lang="en-US" dirty="0"/>
              <a:t>Lessons Learned</a:t>
            </a:r>
          </a:p>
        </p:txBody>
      </p:sp>
      <p:sp>
        <p:nvSpPr>
          <p:cNvPr id="4" name="TextBox 3">
            <a:extLst>
              <a:ext uri="{FF2B5EF4-FFF2-40B4-BE49-F238E27FC236}">
                <a16:creationId xmlns:a16="http://schemas.microsoft.com/office/drawing/2014/main" id="{62C993CE-81A8-54B3-627D-2D3A69B9BDB9}"/>
              </a:ext>
            </a:extLst>
          </p:cNvPr>
          <p:cNvSpPr txBox="1"/>
          <p:nvPr/>
        </p:nvSpPr>
        <p:spPr>
          <a:xfrm>
            <a:off x="381000" y="1633492"/>
            <a:ext cx="8229600" cy="1569660"/>
          </a:xfrm>
          <a:prstGeom prst="rect">
            <a:avLst/>
          </a:prstGeom>
          <a:noFill/>
        </p:spPr>
        <p:txBody>
          <a:bodyPr wrap="square" rtlCol="0">
            <a:spAutoFit/>
          </a:bodyPr>
          <a:lstStyle/>
          <a:p>
            <a:r>
              <a:rPr lang="en-US" sz="2400" dirty="0"/>
              <a:t>   1.	The need for periodic outreach to scrapyards and</a:t>
            </a:r>
          </a:p>
          <a:p>
            <a:r>
              <a:rPr lang="en-US" sz="2400" dirty="0"/>
              <a:t> 	metal processing facilities regarding notification           	requirements and Department of Transportation 	exemptions.</a:t>
            </a:r>
          </a:p>
        </p:txBody>
      </p:sp>
      <p:sp>
        <p:nvSpPr>
          <p:cNvPr id="5" name="TextBox 4">
            <a:extLst>
              <a:ext uri="{FF2B5EF4-FFF2-40B4-BE49-F238E27FC236}">
                <a16:creationId xmlns:a16="http://schemas.microsoft.com/office/drawing/2014/main" id="{6392C110-5B17-5C09-3861-558D927925A3}"/>
              </a:ext>
            </a:extLst>
          </p:cNvPr>
          <p:cNvSpPr txBox="1"/>
          <p:nvPr/>
        </p:nvSpPr>
        <p:spPr>
          <a:xfrm>
            <a:off x="381000" y="3343325"/>
            <a:ext cx="8305800" cy="830997"/>
          </a:xfrm>
          <a:prstGeom prst="rect">
            <a:avLst/>
          </a:prstGeom>
          <a:noFill/>
        </p:spPr>
        <p:txBody>
          <a:bodyPr wrap="square" rtlCol="0">
            <a:spAutoFit/>
          </a:bodyPr>
          <a:lstStyle/>
          <a:p>
            <a:r>
              <a:rPr lang="en-US" sz="2400" dirty="0"/>
              <a:t>   2.	Closer review needed of quarterly reports sent by 	GL manufacturers.</a:t>
            </a:r>
          </a:p>
        </p:txBody>
      </p:sp>
      <p:sp>
        <p:nvSpPr>
          <p:cNvPr id="6" name="TextBox 5">
            <a:extLst>
              <a:ext uri="{FF2B5EF4-FFF2-40B4-BE49-F238E27FC236}">
                <a16:creationId xmlns:a16="http://schemas.microsoft.com/office/drawing/2014/main" id="{64380BC1-FF83-492B-EFDA-D62D826E228C}"/>
              </a:ext>
            </a:extLst>
          </p:cNvPr>
          <p:cNvSpPr txBox="1"/>
          <p:nvPr/>
        </p:nvSpPr>
        <p:spPr>
          <a:xfrm>
            <a:off x="381000" y="4343400"/>
            <a:ext cx="8305800" cy="1200329"/>
          </a:xfrm>
          <a:prstGeom prst="rect">
            <a:avLst/>
          </a:prstGeom>
          <a:noFill/>
        </p:spPr>
        <p:txBody>
          <a:bodyPr wrap="square" rtlCol="0">
            <a:spAutoFit/>
          </a:bodyPr>
          <a:lstStyle/>
          <a:p>
            <a:r>
              <a:rPr lang="en-US" sz="2400" dirty="0"/>
              <a:t>   3.	Outreach to the regulated community and other</a:t>
            </a:r>
          </a:p>
          <a:p>
            <a:r>
              <a:rPr lang="en-US" sz="2400" dirty="0"/>
              <a:t> 	stakeholders is usually appreciated, particularly 	when it includes informational materials.</a:t>
            </a:r>
          </a:p>
        </p:txBody>
      </p:sp>
    </p:spTree>
    <p:extLst>
      <p:ext uri="{BB962C8B-B14F-4D97-AF65-F5344CB8AC3E}">
        <p14:creationId xmlns:p14="http://schemas.microsoft.com/office/powerpoint/2010/main" val="27303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783ECB7F-1019-04C0-A520-F119BE542CF7}"/>
              </a:ext>
            </a:extLst>
          </p:cNvPr>
          <p:cNvPicPr>
            <a:picLocks noChangeAspect="1"/>
          </p:cNvPicPr>
          <p:nvPr/>
        </p:nvPicPr>
        <p:blipFill>
          <a:blip r:embed="rId9">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2057400" y="463864"/>
            <a:ext cx="5029200" cy="5468048"/>
          </a:xfrm>
          <a:prstGeom prst="rect">
            <a:avLst/>
          </a:prstGeom>
        </p:spPr>
      </p:pic>
      <p:pic>
        <p:nvPicPr>
          <p:cNvPr id="7" name="Picture 6">
            <a:extLst>
              <a:ext uri="{FF2B5EF4-FFF2-40B4-BE49-F238E27FC236}">
                <a16:creationId xmlns:a16="http://schemas.microsoft.com/office/drawing/2014/main" id="{C4A2558F-42F9-3BEA-62CD-3C4829688748}"/>
              </a:ext>
            </a:extLst>
          </p:cNvPr>
          <p:cNvPicPr>
            <a:picLocks noChangeAspect="1"/>
          </p:cNvPicPr>
          <p:nvPr/>
        </p:nvPicPr>
        <p:blipFill>
          <a:blip r:embed="rId10"/>
          <a:stretch>
            <a:fillRect/>
          </a:stretch>
        </p:blipFill>
        <p:spPr>
          <a:xfrm>
            <a:off x="383685" y="788250"/>
            <a:ext cx="8376630" cy="3309257"/>
          </a:xfrm>
          <a:prstGeom prst="rect">
            <a:avLst/>
          </a:prstGeom>
        </p:spPr>
      </p:pic>
      <p:sp>
        <p:nvSpPr>
          <p:cNvPr id="3" name="TextBox 2">
            <a:extLst>
              <a:ext uri="{FF2B5EF4-FFF2-40B4-BE49-F238E27FC236}">
                <a16:creationId xmlns:a16="http://schemas.microsoft.com/office/drawing/2014/main" id="{77521E42-F293-A673-3A5F-6C3DB8463EFF}"/>
              </a:ext>
            </a:extLst>
          </p:cNvPr>
          <p:cNvSpPr txBox="1"/>
          <p:nvPr/>
        </p:nvSpPr>
        <p:spPr>
          <a:xfrm>
            <a:off x="1639145" y="4119479"/>
            <a:ext cx="5865708" cy="1261884"/>
          </a:xfrm>
          <a:prstGeom prst="rect">
            <a:avLst/>
          </a:prstGeom>
          <a:noFill/>
        </p:spPr>
        <p:txBody>
          <a:bodyPr wrap="none" rtlCol="0">
            <a:spAutoFit/>
          </a:bodyPr>
          <a:lstStyle/>
          <a:p>
            <a:pPr algn="ctr"/>
            <a:r>
              <a:rPr lang="en-US" sz="3800" b="1" dirty="0"/>
              <a:t>In a moment, the results</a:t>
            </a:r>
          </a:p>
          <a:p>
            <a:pPr algn="ctr"/>
            <a:r>
              <a:rPr lang="en-US" sz="3800" b="1" dirty="0"/>
              <a:t>of that communication.</a:t>
            </a:r>
          </a:p>
        </p:txBody>
      </p:sp>
      <p:pic>
        <p:nvPicPr>
          <p:cNvPr id="5" name="Dragnet">
            <a:hlinkClick r:id="" action="ppaction://media"/>
            <a:extLst>
              <a:ext uri="{FF2B5EF4-FFF2-40B4-BE49-F238E27FC236}">
                <a16:creationId xmlns:a16="http://schemas.microsoft.com/office/drawing/2014/main" id="{5AD1081F-44BE-16C6-BFD8-93FDC89297A0}"/>
              </a:ext>
            </a:extLst>
          </p:cNvPr>
          <p:cNvPicPr>
            <a:picLocks noChangeAspect="1"/>
          </p:cNvPicPr>
          <p:nvPr>
            <a:audioFile r:link="rId1"/>
            <p:extLst>
              <p:ext uri="{DAA4B4D4-6D71-4841-9C94-3DE7FCFB9230}">
                <p14:media xmlns:p14="http://schemas.microsoft.com/office/powerpoint/2010/main" r:embed="rId2">
                  <p14:trim end="63604.375"/>
                </p14:media>
              </p:ext>
            </p:extLst>
          </p:nvPr>
        </p:nvPicPr>
        <p:blipFill>
          <a:blip r:embed="rId11"/>
          <a:stretch>
            <a:fillRect/>
          </a:stretch>
        </p:blipFill>
        <p:spPr>
          <a:xfrm>
            <a:off x="5110290" y="6266744"/>
            <a:ext cx="487363" cy="487363"/>
          </a:xfrm>
          <a:prstGeom prst="rect">
            <a:avLst/>
          </a:prstGeom>
        </p:spPr>
      </p:pic>
      <p:pic>
        <p:nvPicPr>
          <p:cNvPr id="9" name="Dragnet">
            <a:hlinkClick r:id="" action="ppaction://media"/>
            <a:extLst>
              <a:ext uri="{FF2B5EF4-FFF2-40B4-BE49-F238E27FC236}">
                <a16:creationId xmlns:a16="http://schemas.microsoft.com/office/drawing/2014/main" id="{36400613-29AE-EF40-0F06-2A8777C7D59D}"/>
              </a:ext>
            </a:extLst>
          </p:cNvPr>
          <p:cNvPicPr>
            <a:picLocks noChangeAspect="1"/>
          </p:cNvPicPr>
          <p:nvPr>
            <a:audioFile r:link="rId1"/>
            <p:extLst>
              <p:ext uri="{DAA4B4D4-6D71-4841-9C94-3DE7FCFB9230}">
                <p14:media xmlns:p14="http://schemas.microsoft.com/office/powerpoint/2010/main" r:embed="rId2">
                  <p14:trim st="14096" end="50504.375"/>
                  <p14:fade out="5000"/>
                </p14:media>
              </p:ext>
            </p:extLst>
          </p:nvPr>
        </p:nvPicPr>
        <p:blipFill>
          <a:blip r:embed="rId11"/>
          <a:stretch>
            <a:fillRect/>
          </a:stretch>
        </p:blipFill>
        <p:spPr>
          <a:xfrm>
            <a:off x="2126283" y="6290988"/>
            <a:ext cx="487363" cy="487363"/>
          </a:xfrm>
          <a:prstGeom prst="rect">
            <a:avLst/>
          </a:prstGeom>
        </p:spPr>
      </p:pic>
      <p:pic>
        <p:nvPicPr>
          <p:cNvPr id="11" name="PPT audio clip 6">
            <a:hlinkClick r:id="" action="ppaction://media"/>
            <a:extLst>
              <a:ext uri="{FF2B5EF4-FFF2-40B4-BE49-F238E27FC236}">
                <a16:creationId xmlns:a16="http://schemas.microsoft.com/office/drawing/2014/main" id="{07D32F58-8224-4D40-6DD5-A2C4E577553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697868" y="6299233"/>
            <a:ext cx="487363" cy="487363"/>
          </a:xfrm>
          <a:prstGeom prst="rect">
            <a:avLst/>
          </a:prstGeom>
        </p:spPr>
      </p:pic>
      <p:pic>
        <p:nvPicPr>
          <p:cNvPr id="12" name="PPT audio clip 7">
            <a:hlinkClick r:id="" action="ppaction://media"/>
            <a:extLst>
              <a:ext uri="{FF2B5EF4-FFF2-40B4-BE49-F238E27FC236}">
                <a16:creationId xmlns:a16="http://schemas.microsoft.com/office/drawing/2014/main" id="{90E8BCE1-3C66-90A2-CD99-A7173D292C38}"/>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629342" y="6277748"/>
            <a:ext cx="487363" cy="487363"/>
          </a:xfrm>
          <a:prstGeom prst="rect">
            <a:avLst/>
          </a:prstGeom>
        </p:spPr>
      </p:pic>
    </p:spTree>
    <p:extLst>
      <p:ext uri="{BB962C8B-B14F-4D97-AF65-F5344CB8AC3E}">
        <p14:creationId xmlns:p14="http://schemas.microsoft.com/office/powerpoint/2010/main" val="3185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 fill="hold"/>
                                        <p:tgtEl>
                                          <p:spTgt spid="5"/>
                                        </p:tgtEl>
                                      </p:cBhvr>
                                    </p:cmd>
                                  </p:childTnLst>
                                </p:cTn>
                              </p:par>
                            </p:childTnLst>
                          </p:cTn>
                        </p:par>
                        <p:par>
                          <p:cTn id="7" fill="hold">
                            <p:stCondLst>
                              <p:cond delay="6900"/>
                            </p:stCondLst>
                            <p:childTnLst>
                              <p:par>
                                <p:cTn id="8" presetID="1" presetClass="mediacall" presetSubtype="0" fill="hold" nodeType="afterEffect">
                                  <p:stCondLst>
                                    <p:cond delay="0"/>
                                  </p:stCondLst>
                                  <p:childTnLst>
                                    <p:cmd type="call" cmd="playFrom(0.0)">
                                      <p:cBhvr>
                                        <p:cTn id="9" dur="5000" fill="hold"/>
                                        <p:tgtEl>
                                          <p:spTgt spid="11"/>
                                        </p:tgtEl>
                                      </p:cBhvr>
                                    </p:cmd>
                                  </p:childTnLst>
                                </p:cTn>
                              </p:par>
                            </p:childTnLst>
                          </p:cTn>
                        </p:par>
                        <p:par>
                          <p:cTn id="10" fill="hold">
                            <p:stCondLst>
                              <p:cond delay="11900"/>
                            </p:stCondLst>
                            <p:childTnLst>
                              <p:par>
                                <p:cTn id="11" presetID="1" presetClass="mediacall" presetSubtype="0" fill="hold" nodeType="afterEffect">
                                  <p:stCondLst>
                                    <p:cond delay="0"/>
                                  </p:stCondLst>
                                  <p:childTnLst>
                                    <p:cmd type="call" cmd="playFrom(0.0)">
                                      <p:cBhvr>
                                        <p:cTn id="12" dur="5904" fill="hold"/>
                                        <p:tgtEl>
                                          <p:spTgt spid="9"/>
                                        </p:tgtEl>
                                      </p:cBhvr>
                                    </p:cmd>
                                  </p:childTnLst>
                                </p:cTn>
                              </p:par>
                            </p:childTnLst>
                          </p:cTn>
                        </p:par>
                        <p:par>
                          <p:cTn id="13" fill="hold">
                            <p:stCondLst>
                              <p:cond delay="17804"/>
                            </p:stCondLst>
                            <p:childTnLst>
                              <p:par>
                                <p:cTn id="14" presetID="1" presetClass="mediacall" presetSubtype="0" fill="hold" nodeType="afterEffect">
                                  <p:stCondLst>
                                    <p:cond delay="0"/>
                                  </p:stCondLst>
                                  <p:childTnLst>
                                    <p:cmd type="call" cmd="playFrom(0.0)">
                                      <p:cBhvr>
                                        <p:cTn id="15" dur="10566" fill="hold"/>
                                        <p:tgtEl>
                                          <p:spTgt spid="12"/>
                                        </p:tgtEl>
                                      </p:cBhvr>
                                    </p:cmd>
                                  </p:childTnLst>
                                </p:cTn>
                              </p:par>
                              <p:par>
                                <p:cTn id="16" presetID="10" presetClass="exit" presetSubtype="0" fill="hold" nodeType="withEffect">
                                  <p:stCondLst>
                                    <p:cond delay="0"/>
                                  </p:stCondLst>
                                  <p:childTnLst>
                                    <p:animEffect transition="out" filter="fade">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800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5"/>
                </p:tgtEl>
              </p:cMediaNode>
            </p:audio>
            <p:audio>
              <p:cMediaNode vol="80000" showWhenStopped="0">
                <p:cTn id="24" fill="hold" display="0">
                  <p:stCondLst>
                    <p:cond delay="indefinite"/>
                  </p:stCondLst>
                  <p:endCondLst>
                    <p:cond evt="onStopAudio" delay="0">
                      <p:tgtEl>
                        <p:sldTgt/>
                      </p:tgtEl>
                    </p:cond>
                  </p:endCondLst>
                </p:cTn>
                <p:tgtEl>
                  <p:spTgt spid="9"/>
                </p:tgtEl>
              </p:cMediaNode>
            </p:audio>
            <p:audio>
              <p:cMediaNode vol="80000" showWhenStopped="0">
                <p:cTn id="25" fill="hold" display="0">
                  <p:stCondLst>
                    <p:cond delay="indefinite"/>
                  </p:stCondLst>
                  <p:endCondLst>
                    <p:cond evt="onStopAudio" delay="0">
                      <p:tgtEl>
                        <p:sldTgt/>
                      </p:tgtEl>
                    </p:cond>
                  </p:endCondLst>
                </p:cTn>
                <p:tgtEl>
                  <p:spTgt spid="11"/>
                </p:tgtEl>
              </p:cMediaNode>
            </p:audio>
            <p:audio>
              <p:cMediaNode vol="80000" showWhenStopped="0">
                <p:cTn id="26" fill="hold" display="0">
                  <p:stCondLst>
                    <p:cond delay="indefinite"/>
                  </p:stCondLst>
                  <p:endCondLst>
                    <p:cond evt="onStopAudio" delay="0">
                      <p:tgtEl>
                        <p:sldTgt/>
                      </p:tgtEl>
                    </p:cond>
                  </p:endCondLst>
                </p:cTn>
                <p:tgtEl>
                  <p:spTgt spid="12"/>
                </p:tgtEl>
              </p:cMediaNode>
            </p:audio>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97241-2A7F-F332-2D16-12E83330134E}"/>
              </a:ext>
            </a:extLst>
          </p:cNvPr>
          <p:cNvPicPr>
            <a:picLocks noChangeAspect="1"/>
          </p:cNvPicPr>
          <p:nvPr/>
        </p:nvPicPr>
        <p:blipFill>
          <a:blip r:embed="rId3"/>
          <a:stretch>
            <a:fillRect/>
          </a:stretch>
        </p:blipFill>
        <p:spPr>
          <a:xfrm>
            <a:off x="356659" y="1088535"/>
            <a:ext cx="2133600" cy="3277021"/>
          </a:xfrm>
          <a:prstGeom prst="rect">
            <a:avLst/>
          </a:prstGeom>
          <a:ln>
            <a:solidFill>
              <a:schemeClr val="accent3"/>
            </a:solidFill>
          </a:ln>
        </p:spPr>
      </p:pic>
      <p:pic>
        <p:nvPicPr>
          <p:cNvPr id="5" name="Picture 4">
            <a:extLst>
              <a:ext uri="{FF2B5EF4-FFF2-40B4-BE49-F238E27FC236}">
                <a16:creationId xmlns:a16="http://schemas.microsoft.com/office/drawing/2014/main" id="{677D487B-A80D-180C-FCD9-B43C2557DFA7}"/>
              </a:ext>
            </a:extLst>
          </p:cNvPr>
          <p:cNvPicPr>
            <a:picLocks noChangeAspect="1"/>
          </p:cNvPicPr>
          <p:nvPr/>
        </p:nvPicPr>
        <p:blipFill>
          <a:blip r:embed="rId4"/>
          <a:stretch>
            <a:fillRect/>
          </a:stretch>
        </p:blipFill>
        <p:spPr>
          <a:xfrm>
            <a:off x="2834191" y="819927"/>
            <a:ext cx="3426278" cy="2447341"/>
          </a:xfrm>
          <a:prstGeom prst="rect">
            <a:avLst/>
          </a:prstGeom>
          <a:ln>
            <a:solidFill>
              <a:schemeClr val="accent3"/>
            </a:solidFill>
          </a:ln>
        </p:spPr>
      </p:pic>
      <p:pic>
        <p:nvPicPr>
          <p:cNvPr id="6" name="Picture 5">
            <a:extLst>
              <a:ext uri="{FF2B5EF4-FFF2-40B4-BE49-F238E27FC236}">
                <a16:creationId xmlns:a16="http://schemas.microsoft.com/office/drawing/2014/main" id="{97E8B2D0-60AE-FC64-D329-5D651B1493F4}"/>
              </a:ext>
            </a:extLst>
          </p:cNvPr>
          <p:cNvPicPr>
            <a:picLocks noChangeAspect="1"/>
          </p:cNvPicPr>
          <p:nvPr/>
        </p:nvPicPr>
        <p:blipFill>
          <a:blip r:embed="rId5"/>
          <a:stretch>
            <a:fillRect/>
          </a:stretch>
        </p:blipFill>
        <p:spPr>
          <a:xfrm>
            <a:off x="2659900" y="3702207"/>
            <a:ext cx="3426278" cy="1936593"/>
          </a:xfrm>
          <a:prstGeom prst="rect">
            <a:avLst/>
          </a:prstGeom>
          <a:ln>
            <a:solidFill>
              <a:schemeClr val="accent3"/>
            </a:solidFill>
          </a:ln>
        </p:spPr>
      </p:pic>
      <p:pic>
        <p:nvPicPr>
          <p:cNvPr id="2" name="Picture 1">
            <a:extLst>
              <a:ext uri="{FF2B5EF4-FFF2-40B4-BE49-F238E27FC236}">
                <a16:creationId xmlns:a16="http://schemas.microsoft.com/office/drawing/2014/main" id="{3853A919-916A-8FB6-8CEA-1614A9B5D364}"/>
              </a:ext>
            </a:extLst>
          </p:cNvPr>
          <p:cNvPicPr>
            <a:picLocks noChangeAspect="1"/>
          </p:cNvPicPr>
          <p:nvPr/>
        </p:nvPicPr>
        <p:blipFill>
          <a:blip r:embed="rId6"/>
          <a:stretch>
            <a:fillRect/>
          </a:stretch>
        </p:blipFill>
        <p:spPr>
          <a:xfrm>
            <a:off x="6430110" y="2232167"/>
            <a:ext cx="2428875" cy="1885950"/>
          </a:xfrm>
          <a:prstGeom prst="rect">
            <a:avLst/>
          </a:prstGeom>
          <a:ln>
            <a:solidFill>
              <a:schemeClr val="accent3"/>
            </a:solidFill>
          </a:ln>
        </p:spPr>
      </p:pic>
    </p:spTree>
    <p:extLst>
      <p:ext uri="{BB962C8B-B14F-4D97-AF65-F5344CB8AC3E}">
        <p14:creationId xmlns:p14="http://schemas.microsoft.com/office/powerpoint/2010/main" val="3407355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agnet - 1967 - Ending (1)">
            <a:hlinkClick r:id="" action="ppaction://media"/>
            <a:extLst>
              <a:ext uri="{FF2B5EF4-FFF2-40B4-BE49-F238E27FC236}">
                <a16:creationId xmlns:a16="http://schemas.microsoft.com/office/drawing/2014/main" id="{4B9EABF5-7B77-D94C-F7AF-A4106A372E1F}"/>
              </a:ext>
            </a:extLst>
          </p:cNvPr>
          <p:cNvPicPr>
            <a:picLocks noChangeAspect="1"/>
          </p:cNvPicPr>
          <p:nvPr>
            <a:audioFile r:link="rId1"/>
            <p:extLst>
              <p:ext uri="{DAA4B4D4-6D71-4841-9C94-3DE7FCFB9230}">
                <p14:media xmlns:p14="http://schemas.microsoft.com/office/powerpoint/2010/main" r:embed="rId2">
                  <p14:trim end="24351.6734"/>
                  <p14:fade out="15000"/>
                </p14:media>
              </p:ext>
            </p:extLst>
          </p:nvPr>
        </p:nvPicPr>
        <p:blipFill>
          <a:blip r:embed="rId6"/>
          <a:stretch>
            <a:fillRect/>
          </a:stretch>
        </p:blipFill>
        <p:spPr>
          <a:xfrm>
            <a:off x="4328317" y="3184525"/>
            <a:ext cx="487363" cy="487363"/>
          </a:xfrm>
          <a:prstGeom prst="rect">
            <a:avLst/>
          </a:prstGeom>
        </p:spPr>
      </p:pic>
      <p:sp>
        <p:nvSpPr>
          <p:cNvPr id="3" name="Content Placeholder 2">
            <a:extLst>
              <a:ext uri="{FF2B5EF4-FFF2-40B4-BE49-F238E27FC236}">
                <a16:creationId xmlns:a16="http://schemas.microsoft.com/office/drawing/2014/main" id="{899388DC-4A57-1B0D-5BDA-E92FDF620D7B}"/>
              </a:ext>
            </a:extLst>
          </p:cNvPr>
          <p:cNvSpPr>
            <a:spLocks noGrp="1"/>
          </p:cNvSpPr>
          <p:nvPr>
            <p:ph idx="1"/>
          </p:nvPr>
        </p:nvSpPr>
        <p:spPr>
          <a:xfrm>
            <a:off x="1181098" y="1536947"/>
            <a:ext cx="6781800" cy="3810000"/>
          </a:xfrm>
        </p:spPr>
        <p:txBody>
          <a:bodyPr/>
          <a:lstStyle/>
          <a:p>
            <a:pPr marL="0">
              <a:spcBef>
                <a:spcPts val="0"/>
              </a:spcBef>
            </a:pPr>
            <a:r>
              <a:rPr lang="en-US" sz="4800" b="1" dirty="0"/>
              <a:t>The “ACME” Dairy </a:t>
            </a:r>
          </a:p>
          <a:p>
            <a:pPr marL="0">
              <a:spcBef>
                <a:spcPts val="0"/>
              </a:spcBef>
            </a:pPr>
            <a:r>
              <a:rPr lang="en-US" sz="4800" b="1" dirty="0"/>
              <a:t>is now in full compliance with all general licensing requirements.</a:t>
            </a:r>
          </a:p>
        </p:txBody>
      </p:sp>
      <p:sp>
        <p:nvSpPr>
          <p:cNvPr id="5" name="TextBox 4">
            <a:extLst>
              <a:ext uri="{FF2B5EF4-FFF2-40B4-BE49-F238E27FC236}">
                <a16:creationId xmlns:a16="http://schemas.microsoft.com/office/drawing/2014/main" id="{AEAC9A35-1EA2-EAB4-4042-669A7025BEB3}"/>
              </a:ext>
            </a:extLst>
          </p:cNvPr>
          <p:cNvSpPr txBox="1"/>
          <p:nvPr/>
        </p:nvSpPr>
        <p:spPr>
          <a:xfrm>
            <a:off x="1479645" y="2268138"/>
            <a:ext cx="6184706" cy="3170099"/>
          </a:xfrm>
          <a:prstGeom prst="rect">
            <a:avLst/>
          </a:prstGeom>
          <a:noFill/>
        </p:spPr>
        <p:txBody>
          <a:bodyPr wrap="none" rtlCol="0">
            <a:spAutoFit/>
          </a:bodyPr>
          <a:lstStyle/>
          <a:p>
            <a:pPr algn="ctr"/>
            <a:r>
              <a:rPr lang="en-US" sz="4400" b="1" dirty="0">
                <a:solidFill>
                  <a:schemeClr val="accent3">
                    <a:lumMod val="75000"/>
                  </a:schemeClr>
                </a:solidFill>
                <a:latin typeface="+mj-lt"/>
              </a:rPr>
              <a:t>Contact Information</a:t>
            </a:r>
          </a:p>
          <a:p>
            <a:pPr algn="ctr"/>
            <a:endParaRPr lang="en-US" sz="2800" dirty="0"/>
          </a:p>
          <a:p>
            <a:pPr algn="ctr"/>
            <a:r>
              <a:rPr lang="en-US" sz="3200" b="1" dirty="0"/>
              <a:t>Stephen James</a:t>
            </a:r>
          </a:p>
          <a:p>
            <a:pPr algn="ctr"/>
            <a:endParaRPr lang="en-US" sz="1600" b="1" dirty="0"/>
          </a:p>
          <a:p>
            <a:pPr algn="ctr"/>
            <a:r>
              <a:rPr lang="en-US" sz="3200" b="1" dirty="0"/>
              <a:t>614-728-0873</a:t>
            </a:r>
          </a:p>
          <a:p>
            <a:pPr algn="ctr"/>
            <a:endParaRPr lang="en-US" sz="1600" b="1" dirty="0"/>
          </a:p>
          <a:p>
            <a:pPr algn="ctr"/>
            <a:r>
              <a:rPr lang="en-US" sz="3200" b="1" dirty="0"/>
              <a:t>Stephen.James@odh.ohio.gov</a:t>
            </a:r>
          </a:p>
        </p:txBody>
      </p:sp>
      <p:pic>
        <p:nvPicPr>
          <p:cNvPr id="7" name="Picture 6">
            <a:extLst>
              <a:ext uri="{FF2B5EF4-FFF2-40B4-BE49-F238E27FC236}">
                <a16:creationId xmlns:a16="http://schemas.microsoft.com/office/drawing/2014/main" id="{D7E9842E-11DE-8AE9-5DE3-79E958FA705C}"/>
              </a:ext>
            </a:extLst>
          </p:cNvPr>
          <p:cNvPicPr>
            <a:picLocks noChangeAspect="1"/>
          </p:cNvPicPr>
          <p:nvPr/>
        </p:nvPicPr>
        <p:blipFill>
          <a:blip r:embed="rId7"/>
          <a:stretch>
            <a:fillRect/>
          </a:stretch>
        </p:blipFill>
        <p:spPr>
          <a:xfrm>
            <a:off x="1527584" y="1296599"/>
            <a:ext cx="6048092" cy="4024454"/>
          </a:xfrm>
          <a:prstGeom prst="rect">
            <a:avLst/>
          </a:prstGeom>
        </p:spPr>
      </p:pic>
      <p:pic>
        <p:nvPicPr>
          <p:cNvPr id="9" name="Dragnet - 1969 - Ending">
            <a:hlinkClick r:id="" action="ppaction://media"/>
            <a:extLst>
              <a:ext uri="{FF2B5EF4-FFF2-40B4-BE49-F238E27FC236}">
                <a16:creationId xmlns:a16="http://schemas.microsoft.com/office/drawing/2014/main" id="{A2A3B19C-A3D2-2178-9EB5-3D01FE96088B}"/>
              </a:ext>
            </a:extLst>
          </p:cNvPr>
          <p:cNvPicPr>
            <a:picLocks noChangeAspect="1"/>
          </p:cNvPicPr>
          <p:nvPr>
            <a:audioFile r:link="rId1"/>
            <p:extLst>
              <p:ext uri="{DAA4B4D4-6D71-4841-9C94-3DE7FCFB9230}">
                <p14:media xmlns:p14="http://schemas.microsoft.com/office/powerpoint/2010/main" r:embed="rId3">
                  <p14:trim end="11739.125"/>
                  <p14:fade out="7000"/>
                </p14:media>
              </p:ext>
            </p:extLst>
          </p:nvPr>
        </p:nvPicPr>
        <p:blipFill>
          <a:blip r:embed="rId6"/>
          <a:stretch>
            <a:fillRect/>
          </a:stretch>
        </p:blipFill>
        <p:spPr>
          <a:xfrm>
            <a:off x="937416" y="5750108"/>
            <a:ext cx="487363" cy="487363"/>
          </a:xfrm>
          <a:prstGeom prst="rect">
            <a:avLst/>
          </a:prstGeom>
        </p:spPr>
      </p:pic>
      <p:pic>
        <p:nvPicPr>
          <p:cNvPr id="6" name="Picture 5">
            <a:extLst>
              <a:ext uri="{FF2B5EF4-FFF2-40B4-BE49-F238E27FC236}">
                <a16:creationId xmlns:a16="http://schemas.microsoft.com/office/drawing/2014/main" id="{F57B2733-21F3-D6AB-88C5-CEDDB718146C}"/>
              </a:ext>
            </a:extLst>
          </p:cNvPr>
          <p:cNvPicPr>
            <a:picLocks noChangeAspect="1"/>
          </p:cNvPicPr>
          <p:nvPr/>
        </p:nvPicPr>
        <p:blipFill>
          <a:blip r:embed="rId8">
            <a:clrChange>
              <a:clrFrom>
                <a:srgbClr val="FFFFFF"/>
              </a:clrFrom>
              <a:clrTo>
                <a:srgbClr val="FFFFFF">
                  <a:alpha val="0"/>
                </a:srgbClr>
              </a:clrTo>
            </a:clrChange>
            <a:alphaModFix amt="35000"/>
            <a:extLst>
              <a:ext uri="{28A0092B-C50C-407E-A947-70E740481C1C}">
                <a14:useLocalDpi xmlns:a14="http://schemas.microsoft.com/office/drawing/2010/main" val="0"/>
              </a:ext>
            </a:extLst>
          </a:blip>
          <a:stretch>
            <a:fillRect/>
          </a:stretch>
        </p:blipFill>
        <p:spPr>
          <a:xfrm>
            <a:off x="1988196" y="375260"/>
            <a:ext cx="5167604" cy="5618530"/>
          </a:xfrm>
          <a:prstGeom prst="rect">
            <a:avLst/>
          </a:prstGeom>
        </p:spPr>
      </p:pic>
      <p:pic>
        <p:nvPicPr>
          <p:cNvPr id="13" name="Picture 12">
            <a:extLst>
              <a:ext uri="{FF2B5EF4-FFF2-40B4-BE49-F238E27FC236}">
                <a16:creationId xmlns:a16="http://schemas.microsoft.com/office/drawing/2014/main" id="{AA583787-80FB-66E3-6020-A31FD27D6EB8}"/>
              </a:ext>
            </a:extLst>
          </p:cNvPr>
          <p:cNvPicPr>
            <a:picLocks noChangeAspect="1"/>
          </p:cNvPicPr>
          <p:nvPr/>
        </p:nvPicPr>
        <p:blipFill>
          <a:blip r:embed="rId9"/>
          <a:stretch>
            <a:fillRect/>
          </a:stretch>
        </p:blipFill>
        <p:spPr>
          <a:xfrm>
            <a:off x="1743211" y="2703513"/>
            <a:ext cx="5657578" cy="1450974"/>
          </a:xfrm>
          <a:prstGeom prst="rect">
            <a:avLst/>
          </a:prstGeom>
        </p:spPr>
      </p:pic>
    </p:spTree>
    <p:extLst>
      <p:ext uri="{BB962C8B-B14F-4D97-AF65-F5344CB8AC3E}">
        <p14:creationId xmlns:p14="http://schemas.microsoft.com/office/powerpoint/2010/main" val="393344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9"/>
                                        </p:tgtEl>
                                      </p:cBhvr>
                                    </p:cmd>
                                  </p:childTnLst>
                                </p:cTn>
                              </p:par>
                              <p:par>
                                <p:cTn id="7" presetID="10" presetClass="exit" presetSubtype="0" fill="hold" nodeType="withEffect">
                                  <p:stCondLst>
                                    <p:cond delay="9500"/>
                                  </p:stCondLst>
                                  <p:childTnLst>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28"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2000" fill="hold"/>
                                        <p:tgtEl>
                                          <p:spTgt spid="3">
                                            <p:txEl>
                                              <p:pRg st="0" end="0"/>
                                            </p:txEl>
                                          </p:spTgt>
                                        </p:tgtEl>
                                        <p:attrNameLst>
                                          <p:attrName>ppt_y</p:attrName>
                                        </p:attrNameLst>
                                      </p:cBhvr>
                                      <p:tavLst>
                                        <p:tav tm="0">
                                          <p:val>
                                            <p:strVal val="#ppt_y+1"/>
                                          </p:val>
                                        </p:tav>
                                        <p:tav tm="100000">
                                          <p:val>
                                            <p:strVal val="#ppt_y-1"/>
                                          </p:val>
                                        </p:tav>
                                      </p:tavLst>
                                    </p:anim>
                                  </p:childTnLst>
                                </p:cTn>
                              </p:par>
                              <p:par>
                                <p:cTn id="14" presetID="28"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1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2000" fill="hold"/>
                                        <p:tgtEl>
                                          <p:spTgt spid="3">
                                            <p:txEl>
                                              <p:pRg st="1" end="1"/>
                                            </p:txEl>
                                          </p:spTgt>
                                        </p:tgtEl>
                                        <p:attrNameLst>
                                          <p:attrName>ppt_y</p:attrName>
                                        </p:attrNameLst>
                                      </p:cBhvr>
                                      <p:tavLst>
                                        <p:tav tm="0">
                                          <p:val>
                                            <p:strVal val="#ppt_y+1"/>
                                          </p:val>
                                        </p:tav>
                                        <p:tav tm="100000">
                                          <p:val>
                                            <p:strVal val="#ppt_y-1"/>
                                          </p:val>
                                        </p:tav>
                                      </p:tavLst>
                                    </p:anim>
                                  </p:childTnLst>
                                </p:cTn>
                              </p:par>
                              <p:par>
                                <p:cTn id="18" presetID="28" presetClass="entr" presetSubtype="0" fill="hold" grpId="0" nodeType="withEffect">
                                  <p:stCondLst>
                                    <p:cond delay="6000"/>
                                  </p:stCondLst>
                                  <p:childTnLst>
                                    <p:set>
                                      <p:cBhvr>
                                        <p:cTn id="19" dur="1" fill="hold">
                                          <p:stCondLst>
                                            <p:cond delay="0"/>
                                          </p:stCondLst>
                                        </p:cTn>
                                        <p:tgtEl>
                                          <p:spTgt spid="5"/>
                                        </p:tgtEl>
                                        <p:attrNameLst>
                                          <p:attrName>style.visibility</p:attrName>
                                        </p:attrNameLst>
                                      </p:cBhvr>
                                      <p:to>
                                        <p:strVal val="visible"/>
                                      </p:to>
                                    </p:set>
                                    <p:anim calcmode="lin" valueType="num">
                                      <p:cBhvr>
                                        <p:cTn id="20" dur="12500" fill="hold"/>
                                        <p:tgtEl>
                                          <p:spTgt spid="5"/>
                                        </p:tgtEl>
                                        <p:attrNameLst>
                                          <p:attrName>ppt_x</p:attrName>
                                        </p:attrNameLst>
                                      </p:cBhvr>
                                      <p:tavLst>
                                        <p:tav tm="0">
                                          <p:val>
                                            <p:strVal val="#ppt_x"/>
                                          </p:val>
                                        </p:tav>
                                        <p:tav tm="100000">
                                          <p:val>
                                            <p:strVal val="#ppt_x"/>
                                          </p:val>
                                        </p:tav>
                                      </p:tavLst>
                                    </p:anim>
                                    <p:anim calcmode="lin" valueType="num">
                                      <p:cBhvr>
                                        <p:cTn id="21" dur="12500" fill="hold"/>
                                        <p:tgtEl>
                                          <p:spTgt spid="5"/>
                                        </p:tgtEl>
                                        <p:attrNameLst>
                                          <p:attrName>ppt_y</p:attrName>
                                        </p:attrNameLst>
                                      </p:cBhvr>
                                      <p:tavLst>
                                        <p:tav tm="0">
                                          <p:val>
                                            <p:strVal val="#ppt_y+1"/>
                                          </p:val>
                                        </p:tav>
                                        <p:tav tm="100000">
                                          <p:val>
                                            <p:strVal val="#ppt_y-1"/>
                                          </p:val>
                                        </p:tav>
                                      </p:tavLst>
                                    </p:anim>
                                  </p:childTnLst>
                                </p:cTn>
                              </p:par>
                              <p:par>
                                <p:cTn id="22" presetID="1" presetClass="entr" presetSubtype="0" fill="hold" nodeType="withEffect">
                                  <p:stCondLst>
                                    <p:cond delay="20000"/>
                                  </p:stCondLst>
                                  <p:childTnLst>
                                    <p:set>
                                      <p:cBhvr>
                                        <p:cTn id="23" dur="1" fill="hold">
                                          <p:stCondLst>
                                            <p:cond delay="0"/>
                                          </p:stCondLst>
                                        </p:cTn>
                                        <p:tgtEl>
                                          <p:spTgt spid="7"/>
                                        </p:tgtEl>
                                        <p:attrNameLst>
                                          <p:attrName>style.visibility</p:attrName>
                                        </p:attrNameLst>
                                      </p:cBhvr>
                                      <p:to>
                                        <p:strVal val="visible"/>
                                      </p:to>
                                    </p:set>
                                  </p:childTnLst>
                                </p:cTn>
                              </p:par>
                              <p:par>
                                <p:cTn id="24" presetID="28" presetClass="entr" presetSubtype="0" fill="hold" nodeType="withEffect">
                                  <p:stCondLst>
                                    <p:cond delay="110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2000" fill="hold"/>
                                        <p:tgtEl>
                                          <p:spTgt spid="13"/>
                                        </p:tgtEl>
                                        <p:attrNameLst>
                                          <p:attrName>ppt_x</p:attrName>
                                        </p:attrNameLst>
                                      </p:cBhvr>
                                      <p:tavLst>
                                        <p:tav tm="0">
                                          <p:val>
                                            <p:strVal val="#ppt_x"/>
                                          </p:val>
                                        </p:tav>
                                        <p:tav tm="100000">
                                          <p:val>
                                            <p:strVal val="#ppt_x"/>
                                          </p:val>
                                        </p:tav>
                                      </p:tavLst>
                                    </p:anim>
                                    <p:anim calcmode="lin" valueType="num">
                                      <p:cBhvr>
                                        <p:cTn id="27" dur="12000" fill="hold"/>
                                        <p:tgtEl>
                                          <p:spTgt spid="1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2"/>
                </p:tgtEl>
              </p:cMediaNode>
            </p:audio>
            <p:audio>
              <p:cMediaNode vol="20000" showWhenStopped="0">
                <p:cTn id="29" fill="hold" display="0">
                  <p:stCondLst>
                    <p:cond delay="indefinite"/>
                  </p:stCondLst>
                  <p:endCondLst>
                    <p:cond evt="onStopAudio" delay="0">
                      <p:tgtEl>
                        <p:sldTgt/>
                      </p:tgtEl>
                    </p:cond>
                  </p:endCondLst>
                </p:cTn>
                <p:tgtEl>
                  <p:spTgt spid="9"/>
                </p:tgtEl>
              </p:cMediaNode>
            </p:audio>
          </p:childTnLst>
        </p:cTn>
      </p:par>
    </p:tnLst>
    <p:bldLst>
      <p:bldP spid="3" grpId="0" uiExpand="1" build="allAtOnce"/>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BAFCCE-DEF0-846F-F9FC-7C2ED1D53D23}"/>
              </a:ext>
            </a:extLst>
          </p:cNvPr>
          <p:cNvPicPr>
            <a:picLocks noChangeAspect="1"/>
          </p:cNvPicPr>
          <p:nvPr/>
        </p:nvPicPr>
        <p:blipFill>
          <a:blip r:embed="rId5"/>
          <a:stretch>
            <a:fillRect/>
          </a:stretch>
        </p:blipFill>
        <p:spPr>
          <a:xfrm>
            <a:off x="900628" y="660327"/>
            <a:ext cx="7342744" cy="5197672"/>
          </a:xfrm>
          <a:prstGeom prst="rect">
            <a:avLst/>
          </a:prstGeom>
        </p:spPr>
      </p:pic>
      <p:pic>
        <p:nvPicPr>
          <p:cNvPr id="3" name="PPT audio clip 2">
            <a:hlinkClick r:id="" action="ppaction://media"/>
            <a:extLst>
              <a:ext uri="{FF2B5EF4-FFF2-40B4-BE49-F238E27FC236}">
                <a16:creationId xmlns:a16="http://schemas.microsoft.com/office/drawing/2014/main" id="{D5B85B09-E75A-4332-73CD-070C23CB89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 y="6210608"/>
            <a:ext cx="487363" cy="487363"/>
          </a:xfrm>
          <a:prstGeom prst="rect">
            <a:avLst/>
          </a:prstGeom>
        </p:spPr>
      </p:pic>
      <p:pic>
        <p:nvPicPr>
          <p:cNvPr id="4" name="Picture 3">
            <a:extLst>
              <a:ext uri="{FF2B5EF4-FFF2-40B4-BE49-F238E27FC236}">
                <a16:creationId xmlns:a16="http://schemas.microsoft.com/office/drawing/2014/main" id="{EA310B20-B776-3375-ADB7-A1E4C6966C0E}"/>
              </a:ext>
            </a:extLst>
          </p:cNvPr>
          <p:cNvPicPr>
            <a:picLocks noChangeAspect="1"/>
          </p:cNvPicPr>
          <p:nvPr/>
        </p:nvPicPr>
        <p:blipFill>
          <a:blip r:embed="rId7"/>
          <a:stretch>
            <a:fillRect/>
          </a:stretch>
        </p:blipFill>
        <p:spPr>
          <a:xfrm>
            <a:off x="900628" y="586834"/>
            <a:ext cx="7522111" cy="5344658"/>
          </a:xfrm>
          <a:prstGeom prst="rect">
            <a:avLst/>
          </a:prstGeom>
        </p:spPr>
      </p:pic>
      <p:pic>
        <p:nvPicPr>
          <p:cNvPr id="2" name="Picture 1">
            <a:extLst>
              <a:ext uri="{FF2B5EF4-FFF2-40B4-BE49-F238E27FC236}">
                <a16:creationId xmlns:a16="http://schemas.microsoft.com/office/drawing/2014/main" id="{CEBB8DBE-0066-A695-6C1B-A5003EAE29F4}"/>
              </a:ext>
            </a:extLst>
          </p:cNvPr>
          <p:cNvPicPr>
            <a:picLocks noChangeAspect="1"/>
          </p:cNvPicPr>
          <p:nvPr/>
        </p:nvPicPr>
        <p:blipFill>
          <a:blip r:embed="rId8"/>
          <a:stretch>
            <a:fillRect/>
          </a:stretch>
        </p:blipFill>
        <p:spPr>
          <a:xfrm>
            <a:off x="562880" y="578501"/>
            <a:ext cx="8018239" cy="5335774"/>
          </a:xfrm>
          <a:prstGeom prst="rect">
            <a:avLst/>
          </a:prstGeom>
        </p:spPr>
      </p:pic>
    </p:spTree>
    <p:extLst>
      <p:ext uri="{BB962C8B-B14F-4D97-AF65-F5344CB8AC3E}">
        <p14:creationId xmlns:p14="http://schemas.microsoft.com/office/powerpoint/2010/main" val="17244324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anim calcmode="lin" valueType="num">
                                      <p:cBhvr>
                                        <p:cTn id="8" dur="1500" fill="hold"/>
                                        <p:tgtEl>
                                          <p:spTgt spid="11"/>
                                        </p:tgtEl>
                                        <p:attrNameLst>
                                          <p:attrName>ppt_x</p:attrName>
                                        </p:attrNameLst>
                                      </p:cBhvr>
                                      <p:tavLst>
                                        <p:tav tm="0">
                                          <p:val>
                                            <p:strVal val="#ppt_x"/>
                                          </p:val>
                                        </p:tav>
                                        <p:tav tm="100000">
                                          <p:val>
                                            <p:strVal val="#ppt_x"/>
                                          </p:val>
                                        </p:tav>
                                      </p:tavLst>
                                    </p:anim>
                                    <p:anim calcmode="lin" valueType="num">
                                      <p:cBhvr>
                                        <p:cTn id="9" dur="1500" fill="hold"/>
                                        <p:tgtEl>
                                          <p:spTgt spid="11"/>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500"/>
                                  </p:stCondLst>
                                  <p:childTnLst>
                                    <p:cmd type="call" cmd="playFrom(0.0)">
                                      <p:cBhvr>
                                        <p:cTn id="11" dur="8100" fill="hold"/>
                                        <p:tgtEl>
                                          <p:spTgt spid="3"/>
                                        </p:tgtEl>
                                      </p:cBhvr>
                                    </p:cmd>
                                  </p:childTnLst>
                                </p:cTn>
                              </p:par>
                              <p:par>
                                <p:cTn id="12" presetID="10" presetClass="entr" presetSubtype="0" fill="hold" nodeType="withEffect">
                                  <p:stCondLst>
                                    <p:cond delay="3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500"/>
                                        <p:tgtEl>
                                          <p:spTgt spid="4"/>
                                        </p:tgtEl>
                                      </p:cBhvr>
                                    </p:animEffect>
                                  </p:childTnLst>
                                </p:cTn>
                              </p:par>
                              <p:par>
                                <p:cTn id="15" presetID="10" presetClass="entr" presetSubtype="0" fill="hold" nodeType="withEffect">
                                  <p:stCondLst>
                                    <p:cond delay="6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59" objId="3"/>
        <p14:stopEvt time="8780"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3CC9A-180D-387B-62EF-0C865F5B4367}"/>
              </a:ext>
            </a:extLst>
          </p:cNvPr>
          <p:cNvPicPr>
            <a:picLocks noChangeAspect="1"/>
          </p:cNvPicPr>
          <p:nvPr/>
        </p:nvPicPr>
        <p:blipFill>
          <a:blip r:embed="rId5"/>
          <a:stretch>
            <a:fillRect/>
          </a:stretch>
        </p:blipFill>
        <p:spPr>
          <a:xfrm>
            <a:off x="679174" y="684918"/>
            <a:ext cx="7780620" cy="5112176"/>
          </a:xfrm>
          <a:prstGeom prst="rect">
            <a:avLst/>
          </a:prstGeom>
        </p:spPr>
      </p:pic>
      <p:pic>
        <p:nvPicPr>
          <p:cNvPr id="4" name="Picture 3">
            <a:extLst>
              <a:ext uri="{FF2B5EF4-FFF2-40B4-BE49-F238E27FC236}">
                <a16:creationId xmlns:a16="http://schemas.microsoft.com/office/drawing/2014/main" id="{B92FC697-324A-ADE7-3F59-9FF376A151C2}"/>
              </a:ext>
            </a:extLst>
          </p:cNvPr>
          <p:cNvPicPr>
            <a:picLocks noChangeAspect="1"/>
          </p:cNvPicPr>
          <p:nvPr/>
        </p:nvPicPr>
        <p:blipFill rotWithShape="1">
          <a:blip r:embed="rId6"/>
          <a:srcRect r="7725"/>
          <a:stretch/>
        </p:blipFill>
        <p:spPr>
          <a:xfrm>
            <a:off x="518419" y="706535"/>
            <a:ext cx="8102129" cy="5068942"/>
          </a:xfrm>
          <a:prstGeom prst="rect">
            <a:avLst/>
          </a:prstGeom>
        </p:spPr>
      </p:pic>
      <p:pic>
        <p:nvPicPr>
          <p:cNvPr id="6" name="PPT audio clip 3">
            <a:hlinkClick r:id="" action="ppaction://media"/>
            <a:extLst>
              <a:ext uri="{FF2B5EF4-FFF2-40B4-BE49-F238E27FC236}">
                <a16:creationId xmlns:a16="http://schemas.microsoft.com/office/drawing/2014/main" id="{6F0BB585-05E4-79C3-21EB-4C8BEEC4A2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 y="6118332"/>
            <a:ext cx="487363" cy="487363"/>
          </a:xfrm>
          <a:prstGeom prst="rect">
            <a:avLst/>
          </a:prstGeom>
        </p:spPr>
      </p:pic>
      <p:pic>
        <p:nvPicPr>
          <p:cNvPr id="2" name="Picture 1">
            <a:extLst>
              <a:ext uri="{FF2B5EF4-FFF2-40B4-BE49-F238E27FC236}">
                <a16:creationId xmlns:a16="http://schemas.microsoft.com/office/drawing/2014/main" id="{04CA8441-683C-9CA7-67B9-D3AF65973E7F}"/>
              </a:ext>
            </a:extLst>
          </p:cNvPr>
          <p:cNvPicPr>
            <a:picLocks noChangeAspect="1"/>
          </p:cNvPicPr>
          <p:nvPr/>
        </p:nvPicPr>
        <p:blipFill>
          <a:blip r:embed="rId8"/>
          <a:stretch>
            <a:fillRect/>
          </a:stretch>
        </p:blipFill>
        <p:spPr>
          <a:xfrm>
            <a:off x="609854" y="615600"/>
            <a:ext cx="7919258" cy="5250811"/>
          </a:xfrm>
          <a:prstGeom prst="rect">
            <a:avLst/>
          </a:prstGeom>
        </p:spPr>
      </p:pic>
    </p:spTree>
    <p:extLst>
      <p:ext uri="{BB962C8B-B14F-4D97-AF65-F5344CB8AC3E}">
        <p14:creationId xmlns:p14="http://schemas.microsoft.com/office/powerpoint/2010/main" val="1582497378"/>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0" fill="hold"/>
                                        <p:tgtEl>
                                          <p:spTgt spid="6"/>
                                        </p:tgtEl>
                                      </p:cBhvr>
                                    </p:cmd>
                                  </p:childTnLst>
                                </p:cTn>
                              </p:par>
                              <p:par>
                                <p:cTn id="7" presetID="22" presetClass="entr" presetSubtype="4"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3000"/>
                                        <p:tgtEl>
                                          <p:spTgt spid="5"/>
                                        </p:tgtEl>
                                      </p:cBhvr>
                                    </p:animEffect>
                                  </p:childTnLst>
                                </p:cTn>
                              </p:par>
                              <p:par>
                                <p:cTn id="10" presetID="22" presetClass="entr" presetSubtype="1" fill="hold" nodeType="withEffect">
                                  <p:stCondLst>
                                    <p:cond delay="400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3000"/>
                                        <p:tgtEl>
                                          <p:spTgt spid="4"/>
                                        </p:tgtEl>
                                      </p:cBhvr>
                                    </p:animEffect>
                                  </p:childTnLst>
                                </p:cTn>
                              </p:par>
                              <p:par>
                                <p:cTn id="13" presetID="22" presetClass="entr" presetSubtype="4" fill="hold" nodeType="withEffect">
                                  <p:stCondLst>
                                    <p:cond delay="750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9817"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2C7CF2-1248-11C8-3FEF-2799D1AC89D4}"/>
              </a:ext>
            </a:extLst>
          </p:cNvPr>
          <p:cNvPicPr>
            <a:picLocks noChangeAspect="1"/>
          </p:cNvPicPr>
          <p:nvPr/>
        </p:nvPicPr>
        <p:blipFill rotWithShape="1">
          <a:blip r:embed="rId5"/>
          <a:srcRect r="8759"/>
          <a:stretch/>
        </p:blipFill>
        <p:spPr>
          <a:xfrm>
            <a:off x="517419" y="990600"/>
            <a:ext cx="8109162" cy="4572000"/>
          </a:xfrm>
          <a:prstGeom prst="rect">
            <a:avLst/>
          </a:prstGeom>
        </p:spPr>
      </p:pic>
      <p:pic>
        <p:nvPicPr>
          <p:cNvPr id="8" name="Picture 7">
            <a:extLst>
              <a:ext uri="{FF2B5EF4-FFF2-40B4-BE49-F238E27FC236}">
                <a16:creationId xmlns:a16="http://schemas.microsoft.com/office/drawing/2014/main" id="{2CB0CA52-20D1-35CD-A137-1FD527B505B8}"/>
              </a:ext>
            </a:extLst>
          </p:cNvPr>
          <p:cNvPicPr>
            <a:picLocks noChangeAspect="1"/>
          </p:cNvPicPr>
          <p:nvPr/>
        </p:nvPicPr>
        <p:blipFill>
          <a:blip r:embed="rId6"/>
          <a:stretch>
            <a:fillRect/>
          </a:stretch>
        </p:blipFill>
        <p:spPr>
          <a:xfrm>
            <a:off x="223375" y="801134"/>
            <a:ext cx="8595947" cy="4820328"/>
          </a:xfrm>
          <a:prstGeom prst="rect">
            <a:avLst/>
          </a:prstGeom>
        </p:spPr>
      </p:pic>
      <p:pic>
        <p:nvPicPr>
          <p:cNvPr id="4" name="PPT audio clip 4">
            <a:hlinkClick r:id="" action="ppaction://media"/>
            <a:extLst>
              <a:ext uri="{FF2B5EF4-FFF2-40B4-BE49-F238E27FC236}">
                <a16:creationId xmlns:a16="http://schemas.microsoft.com/office/drawing/2014/main" id="{C0521467-5D84-DE26-2EEE-72518E5FB2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7158" y="5775877"/>
            <a:ext cx="487363" cy="487363"/>
          </a:xfrm>
          <a:prstGeom prst="rect">
            <a:avLst/>
          </a:prstGeom>
        </p:spPr>
      </p:pic>
      <p:pic>
        <p:nvPicPr>
          <p:cNvPr id="2" name="Picture 1">
            <a:extLst>
              <a:ext uri="{FF2B5EF4-FFF2-40B4-BE49-F238E27FC236}">
                <a16:creationId xmlns:a16="http://schemas.microsoft.com/office/drawing/2014/main" id="{02BFA3A0-9243-64A4-C977-6822A6BF4436}"/>
              </a:ext>
            </a:extLst>
          </p:cNvPr>
          <p:cNvPicPr>
            <a:picLocks noChangeAspect="1"/>
          </p:cNvPicPr>
          <p:nvPr/>
        </p:nvPicPr>
        <p:blipFill rotWithShape="1">
          <a:blip r:embed="rId8"/>
          <a:srcRect l="10951"/>
          <a:stretch/>
        </p:blipFill>
        <p:spPr>
          <a:xfrm>
            <a:off x="274026" y="564943"/>
            <a:ext cx="8595947" cy="5309083"/>
          </a:xfrm>
          <a:prstGeom prst="rect">
            <a:avLst/>
          </a:prstGeom>
        </p:spPr>
      </p:pic>
    </p:spTree>
    <p:extLst>
      <p:ext uri="{BB962C8B-B14F-4D97-AF65-F5344CB8AC3E}">
        <p14:creationId xmlns:p14="http://schemas.microsoft.com/office/powerpoint/2010/main" val="15569479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3" fill="hold"/>
                                        <p:tgtEl>
                                          <p:spTgt spid="4"/>
                                        </p:tgtEl>
                                      </p:cBhvr>
                                    </p:cmd>
                                  </p:childTnLst>
                                </p:cTn>
                              </p:par>
                              <p:par>
                                <p:cTn id="7" presetID="4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4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554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ld-phone-sound">
            <a:hlinkClick r:id="" action="ppaction://media"/>
            <a:extLst>
              <a:ext uri="{FF2B5EF4-FFF2-40B4-BE49-F238E27FC236}">
                <a16:creationId xmlns:a16="http://schemas.microsoft.com/office/drawing/2014/main" id="{0E74A7C9-E410-E478-C4E1-3E638BB7C9B3}"/>
              </a:ext>
            </a:extLst>
          </p:cNvPr>
          <p:cNvPicPr>
            <a:picLocks noChangeAspect="1"/>
          </p:cNvPicPr>
          <p:nvPr>
            <a:audioFile r:link="rId1"/>
            <p:extLst>
              <p:ext uri="{DAA4B4D4-6D71-4841-9C94-3DE7FCFB9230}">
                <p14:media xmlns:p14="http://schemas.microsoft.com/office/powerpoint/2010/main" r:embed="rId2">
                  <p14:trim st="5728" end="42314.425"/>
                  <p14:fade out="4500"/>
                </p14:media>
              </p:ext>
            </p:extLst>
          </p:nvPr>
        </p:nvPicPr>
        <p:blipFill>
          <a:blip r:embed="rId8"/>
          <a:stretch>
            <a:fillRect/>
          </a:stretch>
        </p:blipFill>
        <p:spPr>
          <a:xfrm>
            <a:off x="5715000" y="6097649"/>
            <a:ext cx="487363" cy="564084"/>
          </a:xfrm>
          <a:prstGeom prst="rect">
            <a:avLst/>
          </a:prstGeom>
        </p:spPr>
      </p:pic>
      <p:pic>
        <p:nvPicPr>
          <p:cNvPr id="7" name="Picture 6">
            <a:extLst>
              <a:ext uri="{FF2B5EF4-FFF2-40B4-BE49-F238E27FC236}">
                <a16:creationId xmlns:a16="http://schemas.microsoft.com/office/drawing/2014/main" id="{D7CC89FB-21DD-C09D-F35C-55B47C2A9D71}"/>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512676">
            <a:off x="4390132" y="1552312"/>
            <a:ext cx="4021335" cy="3211846"/>
          </a:xfrm>
          <a:prstGeom prst="rect">
            <a:avLst/>
          </a:prstGeom>
        </p:spPr>
      </p:pic>
      <p:pic>
        <p:nvPicPr>
          <p:cNvPr id="4" name="Picture 3">
            <a:extLst>
              <a:ext uri="{FF2B5EF4-FFF2-40B4-BE49-F238E27FC236}">
                <a16:creationId xmlns:a16="http://schemas.microsoft.com/office/drawing/2014/main" id="{281CFA7D-5A60-5177-8923-1260F0E97DCA}"/>
              </a:ext>
            </a:extLst>
          </p:cNvPr>
          <p:cNvPicPr>
            <a:picLocks noChangeAspect="1"/>
          </p:cNvPicPr>
          <p:nvPr/>
        </p:nvPicPr>
        <p:blipFill rotWithShape="1">
          <a:blip r:embed="rId10"/>
          <a:srcRect l="11864" t="14729" r="9448" b="11351"/>
          <a:stretch/>
        </p:blipFill>
        <p:spPr>
          <a:xfrm>
            <a:off x="1066800" y="1676400"/>
            <a:ext cx="2783452" cy="2797946"/>
          </a:xfrm>
          <a:prstGeom prst="flowChartConnector">
            <a:avLst/>
          </a:prstGeom>
        </p:spPr>
      </p:pic>
      <p:pic>
        <p:nvPicPr>
          <p:cNvPr id="6" name="PPT audio clip 5">
            <a:hlinkClick r:id="" action="ppaction://media"/>
            <a:extLst>
              <a:ext uri="{FF2B5EF4-FFF2-40B4-BE49-F238E27FC236}">
                <a16:creationId xmlns:a16="http://schemas.microsoft.com/office/drawing/2014/main" id="{552DBD97-1E43-A2D3-6B11-2247EB2F035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71163" y="6248400"/>
            <a:ext cx="487363" cy="487363"/>
          </a:xfrm>
          <a:prstGeom prst="rect">
            <a:avLst/>
          </a:prstGeom>
        </p:spPr>
      </p:pic>
      <p:pic>
        <p:nvPicPr>
          <p:cNvPr id="5" name="nuclear-alarm-6997">
            <a:hlinkClick r:id="" action="ppaction://media"/>
            <a:extLst>
              <a:ext uri="{FF2B5EF4-FFF2-40B4-BE49-F238E27FC236}">
                <a16:creationId xmlns:a16="http://schemas.microsoft.com/office/drawing/2014/main" id="{8917B7E7-2B2C-9A86-1E2B-F89F097EC141}"/>
              </a:ext>
            </a:extLst>
          </p:cNvPr>
          <p:cNvPicPr>
            <a:picLocks noChangeAspect="1"/>
          </p:cNvPicPr>
          <p:nvPr>
            <a:audioFile r:link="rId1"/>
            <p:extLst>
              <p:ext uri="{DAA4B4D4-6D71-4841-9C94-3DE7FCFB9230}">
                <p14:media xmlns:p14="http://schemas.microsoft.com/office/powerpoint/2010/main" r:embed="rId5">
                  <p14:trim end="41363"/>
                  <p14:fade out="4000"/>
                </p14:media>
              </p:ext>
            </p:extLst>
          </p:nvPr>
        </p:nvPicPr>
        <p:blipFill>
          <a:blip r:embed="rId8"/>
          <a:stretch>
            <a:fillRect/>
          </a:stretch>
        </p:blipFill>
        <p:spPr>
          <a:xfrm>
            <a:off x="3606570" y="6198704"/>
            <a:ext cx="487363" cy="487363"/>
          </a:xfrm>
          <a:prstGeom prst="rect">
            <a:avLst/>
          </a:prstGeom>
        </p:spPr>
      </p:pic>
    </p:spTree>
    <p:extLst>
      <p:ext uri="{BB962C8B-B14F-4D97-AF65-F5344CB8AC3E}">
        <p14:creationId xmlns:p14="http://schemas.microsoft.com/office/powerpoint/2010/main" val="3806496128"/>
      </p:ext>
    </p:extLst>
  </p:cSld>
  <p:clrMapOvr>
    <a:masterClrMapping/>
  </p:clrMapOvr>
  <mc:AlternateContent xmlns:mc="http://schemas.openxmlformats.org/markup-compatibility/2006" xmlns:p14="http://schemas.microsoft.com/office/powerpoint/2010/main">
    <mc:Choice Requires="p14">
      <p:transition spd="slow" p14:dur="5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 presetClass="mediacall" presetSubtype="0" fill="hold" nodeType="withEffect">
                                  <p:stCondLst>
                                    <p:cond delay="0"/>
                                  </p:stCondLst>
                                  <p:childTnLst>
                                    <p:cmd type="call" cmd="playFrom(0.0)">
                                      <p:cBhvr>
                                        <p:cTn id="8" dur="8485" fill="hold"/>
                                        <p:tgtEl>
                                          <p:spTgt spid="5"/>
                                        </p:tgtEl>
                                      </p:cBhvr>
                                    </p:cmd>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par>
                                <p:cTn id="15" presetID="8" presetClass="emph" presetSubtype="0" repeatCount="5000" fill="hold" nodeType="withEffect">
                                  <p:stCondLst>
                                    <p:cond delay="0"/>
                                  </p:stCondLst>
                                  <p:childTnLst>
                                    <p:animRot by="21600000">
                                      <p:cBhvr>
                                        <p:cTn id="16" dur="2000" fill="hold"/>
                                        <p:tgtEl>
                                          <p:spTgt spid="4"/>
                                        </p:tgtEl>
                                        <p:attrNameLst>
                                          <p:attrName>r</p:attrName>
                                        </p:attrNameLst>
                                      </p:cBhvr>
                                    </p:animRot>
                                  </p:childTnLst>
                                </p:cTn>
                              </p:par>
                              <p:par>
                                <p:cTn id="17" presetID="1" presetClass="mediacall" presetSubtype="0" fill="hold" nodeType="withEffect">
                                  <p:stCondLst>
                                    <p:cond delay="500"/>
                                  </p:stCondLst>
                                  <p:childTnLst>
                                    <p:cmd type="call" cmd="playFrom(0.0)">
                                      <p:cBhvr>
                                        <p:cTn id="18" dur="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9" fill="hold" display="0">
                  <p:stCondLst>
                    <p:cond delay="indefinite"/>
                  </p:stCondLst>
                  <p:endCondLst>
                    <p:cond evt="onStopAudio" delay="0">
                      <p:tgtEl>
                        <p:sldTgt/>
                      </p:tgtEl>
                    </p:cond>
                  </p:endCondLst>
                </p:cTn>
                <p:tgtEl>
                  <p:spTgt spid="2"/>
                </p:tgtEl>
              </p:cMediaNode>
            </p:audio>
            <p:audio>
              <p:cMediaNode vol="80000" showWhenStopped="0">
                <p:cTn id="20" fill="hold" display="0">
                  <p:stCondLst>
                    <p:cond delay="indefinite"/>
                  </p:stCondLst>
                  <p:endCondLst>
                    <p:cond evt="onStopAudio" delay="0">
                      <p:tgtEl>
                        <p:sldTgt/>
                      </p:tgtEl>
                    </p:cond>
                  </p:endCondLst>
                </p:cTn>
                <p:tgtEl>
                  <p:spTgt spid="6"/>
                </p:tgtEl>
              </p:cMediaNode>
            </p:audio>
            <p:audio>
              <p:cMediaNode vol="20000" showWhenStopped="0">
                <p:cTn id="21" repeatCount="5000"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2"/>
        <p14:playEvt time="0" objId="3"/>
        <p14:stopEvt time="673"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con&#10;&#10;Description automatically generated with medium confidence">
            <a:extLst>
              <a:ext uri="{FF2B5EF4-FFF2-40B4-BE49-F238E27FC236}">
                <a16:creationId xmlns:a16="http://schemas.microsoft.com/office/drawing/2014/main" id="{E24F3266-07B3-40A5-AA6B-342FB2DF916A}"/>
              </a:ext>
            </a:extLst>
          </p:cNvPr>
          <p:cNvPicPr>
            <a:picLocks noGrp="1" noChangeAspect="1"/>
          </p:cNvPicPr>
          <p:nvPr>
            <p:ph idx="1"/>
          </p:nvPr>
        </p:nvPicPr>
        <p:blipFill rotWithShape="1">
          <a:blip r:embed="rId5">
            <a:clrChange>
              <a:clrFrom>
                <a:srgbClr val="FFFFFF"/>
              </a:clrFrom>
              <a:clrTo>
                <a:srgbClr val="FFFFFF">
                  <a:alpha val="0"/>
                </a:srgbClr>
              </a:clrTo>
            </a:clrChange>
            <a:alphaModFix/>
            <a:extLst>
              <a:ext uri="{28A0092B-C50C-407E-A947-70E740481C1C}">
                <a14:useLocalDpi xmlns:a14="http://schemas.microsoft.com/office/drawing/2010/main" val="0"/>
              </a:ext>
            </a:extLst>
          </a:blip>
          <a:srcRect l="21262" t="8218" r="34088" b="50692"/>
          <a:stretch/>
        </p:blipFill>
        <p:spPr>
          <a:xfrm>
            <a:off x="1981200" y="168730"/>
            <a:ext cx="5233986" cy="6155870"/>
          </a:xfrm>
        </p:spPr>
      </p:pic>
      <p:pic>
        <p:nvPicPr>
          <p:cNvPr id="3" name="Audio 2">
            <a:hlinkClick r:id="" action="ppaction://media"/>
            <a:extLst>
              <a:ext uri="{FF2B5EF4-FFF2-40B4-BE49-F238E27FC236}">
                <a16:creationId xmlns:a16="http://schemas.microsoft.com/office/drawing/2014/main" id="{A772553A-D5E3-21F8-0F7A-D5940CE1F4C4}"/>
              </a:ext>
            </a:extLst>
          </p:cNvPr>
          <p:cNvPicPr>
            <a:picLocks noChangeAspect="1"/>
          </p:cNvPicPr>
          <p:nvPr>
            <a:audioFile r:link="rId1"/>
            <p:extLst>
              <p:ext uri="{DAA4B4D4-6D71-4841-9C94-3DE7FCFB9230}">
                <p14:media xmlns:p14="http://schemas.microsoft.com/office/powerpoint/2010/main" r:embed="rId2">
                  <p14:trim end="9003.8367"/>
                  <p14:fade out="4000"/>
                </p14:media>
              </p:ext>
            </p:extLst>
          </p:nvPr>
        </p:nvPicPr>
        <p:blipFill>
          <a:blip r:embed="rId6"/>
          <a:stretch>
            <a:fillRect/>
          </a:stretch>
        </p:blipFill>
        <p:spPr>
          <a:xfrm>
            <a:off x="5410200" y="6211847"/>
            <a:ext cx="487362" cy="487362"/>
          </a:xfrm>
          <a:prstGeom prst="rect">
            <a:avLst/>
          </a:prstGeom>
        </p:spPr>
      </p:pic>
      <p:sp>
        <p:nvSpPr>
          <p:cNvPr id="4" name="TextBox 3">
            <a:extLst>
              <a:ext uri="{FF2B5EF4-FFF2-40B4-BE49-F238E27FC236}">
                <a16:creationId xmlns:a16="http://schemas.microsoft.com/office/drawing/2014/main" id="{E9F4EFB6-0085-FC3A-B447-9D46E7C5B50F}"/>
              </a:ext>
            </a:extLst>
          </p:cNvPr>
          <p:cNvSpPr txBox="1"/>
          <p:nvPr/>
        </p:nvSpPr>
        <p:spPr>
          <a:xfrm>
            <a:off x="1084754" y="1905000"/>
            <a:ext cx="8287846" cy="2308324"/>
          </a:xfrm>
          <a:prstGeom prst="rect">
            <a:avLst/>
          </a:prstGeom>
          <a:noFill/>
        </p:spPr>
        <p:txBody>
          <a:bodyPr wrap="none" rtlCol="0">
            <a:spAutoFit/>
          </a:bodyPr>
          <a:lstStyle/>
          <a:p>
            <a:r>
              <a:rPr lang="en-US" sz="14400" b="1" dirty="0"/>
              <a:t>RADMAT</a:t>
            </a:r>
          </a:p>
        </p:txBody>
      </p:sp>
    </p:spTree>
    <p:extLst>
      <p:ext uri="{BB962C8B-B14F-4D97-AF65-F5344CB8AC3E}">
        <p14:creationId xmlns:p14="http://schemas.microsoft.com/office/powerpoint/2010/main" val="1330598656"/>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grpId="0" nodeType="afterEffect">
                                  <p:stCondLst>
                                    <p:cond delay="1650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3315" name="Title 1"/>
          <p:cNvSpPr>
            <a:spLocks noGrp="1"/>
          </p:cNvSpPr>
          <p:nvPr>
            <p:ph type="title"/>
          </p:nvPr>
        </p:nvSpPr>
        <p:spPr>
          <a:xfrm>
            <a:off x="533400" y="1143000"/>
            <a:ext cx="8077200" cy="2286000"/>
          </a:xfrm>
        </p:spPr>
        <p:txBody>
          <a:bodyPr/>
          <a:lstStyle/>
          <a:p>
            <a:pPr algn="ctr" eaLnBrk="1" hangingPunct="1"/>
            <a:r>
              <a:rPr lang="en-US" altLang="en-US" dirty="0">
                <a:ea typeface="ＭＳ Ｐゴシック" pitchFamily="34" charset="-128"/>
                <a:cs typeface="Arial"/>
              </a:rPr>
              <a:t>GL Devices in </a:t>
            </a:r>
            <a:br>
              <a:rPr lang="en-US" altLang="en-US" dirty="0">
                <a:ea typeface="ＭＳ Ｐゴシック" pitchFamily="34" charset="-128"/>
                <a:cs typeface="Arial"/>
              </a:rPr>
            </a:br>
            <a:r>
              <a:rPr lang="en-US" altLang="en-US" dirty="0">
                <a:ea typeface="ＭＳ Ｐゴシック" pitchFamily="34" charset="-128"/>
                <a:cs typeface="Arial"/>
              </a:rPr>
              <a:t>Recycling Streams from Food/Beverage Processors </a:t>
            </a:r>
          </a:p>
        </p:txBody>
      </p:sp>
      <p:sp>
        <p:nvSpPr>
          <p:cNvPr id="3" name="Subtitle 2"/>
          <p:cNvSpPr>
            <a:spLocks noGrp="1"/>
          </p:cNvSpPr>
          <p:nvPr>
            <p:ph type="body" orient="vert" idx="1"/>
          </p:nvPr>
        </p:nvSpPr>
        <p:spPr>
          <a:xfrm rot="16200000">
            <a:off x="6019800" y="2743200"/>
            <a:ext cx="1981200" cy="3505200"/>
          </a:xfrm>
        </p:spPr>
        <p:txBody>
          <a:bodyPr rtlCol="0">
            <a:noAutofit/>
          </a:bodyPr>
          <a:lstStyle/>
          <a:p>
            <a:pPr algn="l" eaLnBrk="1" fontAlgn="auto" hangingPunct="1">
              <a:spcAft>
                <a:spcPts val="0"/>
              </a:spcAft>
              <a:buFont typeface="Arial" pitchFamily="34" charset="0"/>
              <a:buNone/>
              <a:defRPr/>
            </a:pPr>
            <a:r>
              <a:rPr lang="en-US" sz="2400" dirty="0"/>
              <a:t>                                     </a:t>
            </a:r>
            <a:r>
              <a:rPr lang="en-US" sz="3100" dirty="0"/>
              <a:t>                                                                    </a:t>
            </a:r>
          </a:p>
          <a:p>
            <a:pPr algn="r" eaLnBrk="1" fontAlgn="auto" hangingPunct="1">
              <a:spcAft>
                <a:spcPts val="0"/>
              </a:spcAft>
              <a:buFont typeface="Arial" pitchFamily="34" charset="0"/>
              <a:buNone/>
              <a:defRPr/>
            </a:pPr>
            <a:r>
              <a:rPr lang="en-US" sz="1600" dirty="0"/>
              <a:t>  </a:t>
            </a:r>
            <a:r>
              <a:rPr lang="en-US" sz="1600" dirty="0">
                <a:solidFill>
                  <a:schemeClr val="tx1"/>
                </a:solidFill>
              </a:rPr>
              <a:t>Stephen James</a:t>
            </a:r>
            <a:endParaRPr lang="en-US" sz="1600" dirty="0">
              <a:solidFill>
                <a:schemeClr val="tx1"/>
              </a:solidFill>
              <a:cs typeface="Arial"/>
            </a:endParaRPr>
          </a:p>
          <a:p>
            <a:pPr algn="r" eaLnBrk="1" fontAlgn="auto" hangingPunct="1">
              <a:spcAft>
                <a:spcPts val="0"/>
              </a:spcAft>
              <a:buFont typeface="Arial" pitchFamily="34" charset="0"/>
              <a:buNone/>
              <a:defRPr/>
            </a:pPr>
            <a:r>
              <a:rPr lang="en-US" sz="1600" dirty="0">
                <a:solidFill>
                  <a:schemeClr val="tx1"/>
                </a:solidFill>
                <a:cs typeface="Arial"/>
              </a:rPr>
              <a:t>Health Physics Supervisor</a:t>
            </a:r>
          </a:p>
          <a:p>
            <a:pPr algn="r" eaLnBrk="1" fontAlgn="auto" hangingPunct="1">
              <a:spcAft>
                <a:spcPts val="0"/>
              </a:spcAft>
              <a:buFont typeface="Arial" pitchFamily="34" charset="0"/>
              <a:buNone/>
              <a:defRPr/>
            </a:pPr>
            <a:r>
              <a:rPr lang="en-US" sz="1600" dirty="0">
                <a:solidFill>
                  <a:schemeClr val="tx1"/>
                </a:solidFill>
                <a:cs typeface="Arial"/>
              </a:rPr>
              <a:t>Ohio Department of Health</a:t>
            </a:r>
          </a:p>
          <a:p>
            <a:pPr algn="l" eaLnBrk="1" fontAlgn="auto" hangingPunct="1">
              <a:spcAft>
                <a:spcPts val="0"/>
              </a:spcAft>
              <a:buFont typeface="Arial" pitchFamily="34" charset="0"/>
              <a:buNone/>
              <a:defRPr/>
            </a:pPr>
            <a:r>
              <a:rPr lang="en-US" sz="2800" dirty="0">
                <a:solidFill>
                  <a:schemeClr val="tx1"/>
                </a:solidFill>
              </a:rPr>
              <a:t>             </a:t>
            </a:r>
          </a:p>
        </p:txBody>
      </p:sp>
      <p:sp>
        <p:nvSpPr>
          <p:cNvPr id="13317" name="TextBox 4"/>
          <p:cNvSpPr txBox="1">
            <a:spLocks noChangeArrowheads="1"/>
          </p:cNvSpPr>
          <p:nvPr/>
        </p:nvSpPr>
        <p:spPr bwMode="auto">
          <a:xfrm>
            <a:off x="76200" y="6248400"/>
            <a:ext cx="7239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defRPr sz="3200">
                <a:solidFill>
                  <a:srgbClr val="595959"/>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spcBef>
                <a:spcPct val="0"/>
              </a:spcBef>
            </a:pPr>
            <a:r>
              <a:rPr lang="en-US" altLang="en-US" sz="1400" dirty="0">
                <a:solidFill>
                  <a:srgbClr val="FFFFFF"/>
                </a:solidFill>
                <a:latin typeface="Arial"/>
                <a:cs typeface="Arial"/>
              </a:rPr>
              <a:t>Organization of Agreement States Annual Meeting</a:t>
            </a:r>
            <a:br>
              <a:rPr lang="en-US" altLang="en-US" sz="1400" dirty="0">
                <a:solidFill>
                  <a:srgbClr val="FFFFFF"/>
                </a:solidFill>
                <a:latin typeface="Arial"/>
                <a:cs typeface="Arial"/>
              </a:rPr>
            </a:br>
            <a:r>
              <a:rPr lang="en-US" altLang="en-US" sz="1400" dirty="0">
                <a:solidFill>
                  <a:srgbClr val="FFFFFF"/>
                </a:solidFill>
                <a:latin typeface="Arial"/>
                <a:cs typeface="Arial"/>
              </a:rPr>
              <a:t>August 18, 2022</a:t>
            </a:r>
          </a:p>
          <a:p>
            <a:pPr eaLnBrk="1" hangingPunct="1">
              <a:spcBef>
                <a:spcPct val="0"/>
              </a:spcBef>
              <a:buFontTx/>
              <a:buNone/>
            </a:pPr>
            <a:endParaRPr lang="en-US" altLang="en-US" sz="1800" dirty="0">
              <a:solidFill>
                <a:srgbClr val="000000"/>
              </a:solidFill>
              <a:latin typeface="Arial" charset="0"/>
              <a:cs typeface="Arial" charset="0"/>
            </a:endParaRPr>
          </a:p>
        </p:txBody>
      </p:sp>
    </p:spTree>
    <p:extLst>
      <p:ext uri="{BB962C8B-B14F-4D97-AF65-F5344CB8AC3E}">
        <p14:creationId xmlns:p14="http://schemas.microsoft.com/office/powerpoint/2010/main" val="498123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0C7-4B4E-7F35-5B79-D5DAAF65EBC5}"/>
              </a:ext>
            </a:extLst>
          </p:cNvPr>
          <p:cNvSpPr>
            <a:spLocks noGrp="1"/>
          </p:cNvSpPr>
          <p:nvPr>
            <p:ph type="title"/>
          </p:nvPr>
        </p:nvSpPr>
        <p:spPr>
          <a:xfrm>
            <a:off x="1524000" y="921649"/>
            <a:ext cx="6019800" cy="626300"/>
          </a:xfrm>
        </p:spPr>
        <p:txBody>
          <a:bodyPr/>
          <a:lstStyle/>
          <a:p>
            <a:r>
              <a:rPr lang="en-US" dirty="0"/>
              <a:t>The Initial Incident</a:t>
            </a:r>
          </a:p>
        </p:txBody>
      </p:sp>
      <p:sp>
        <p:nvSpPr>
          <p:cNvPr id="3" name="Content Placeholder 2">
            <a:extLst>
              <a:ext uri="{FF2B5EF4-FFF2-40B4-BE49-F238E27FC236}">
                <a16:creationId xmlns:a16="http://schemas.microsoft.com/office/drawing/2014/main" id="{F14A6399-B5F5-8EBD-9055-3E5B2FDCC476}"/>
              </a:ext>
            </a:extLst>
          </p:cNvPr>
          <p:cNvSpPr>
            <a:spLocks noGrp="1"/>
          </p:cNvSpPr>
          <p:nvPr>
            <p:ph idx="1"/>
          </p:nvPr>
        </p:nvSpPr>
        <p:spPr>
          <a:xfrm>
            <a:off x="685800" y="1881809"/>
            <a:ext cx="4495800" cy="3736695"/>
          </a:xfrm>
        </p:spPr>
        <p:txBody>
          <a:bodyPr/>
          <a:lstStyle/>
          <a:p>
            <a:pPr marL="0" indent="0" algn="l">
              <a:spcBef>
                <a:spcPts val="0"/>
              </a:spcBef>
            </a:pPr>
            <a:r>
              <a:rPr lang="en-US" sz="2800" dirty="0"/>
              <a:t>On November 19, 2021, a scrap metal facility in western Ohio informed the Ohio Department of Health (ODH) they had discovered two devices containing radioactive material at their facility.</a:t>
            </a:r>
          </a:p>
        </p:txBody>
      </p:sp>
      <p:pic>
        <p:nvPicPr>
          <p:cNvPr id="7" name="Picture 6">
            <a:extLst>
              <a:ext uri="{FF2B5EF4-FFF2-40B4-BE49-F238E27FC236}">
                <a16:creationId xmlns:a16="http://schemas.microsoft.com/office/drawing/2014/main" id="{BB442643-7A56-AEAB-DDA3-28684285D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34012" y="2347913"/>
            <a:ext cx="3543300" cy="2657475"/>
          </a:xfrm>
          <a:prstGeom prst="rect">
            <a:avLst/>
          </a:prstGeom>
          <a:solidFill>
            <a:schemeClr val="tx1"/>
          </a:solidFill>
        </p:spPr>
      </p:pic>
    </p:spTree>
    <p:extLst>
      <p:ext uri="{BB962C8B-B14F-4D97-AF65-F5344CB8AC3E}">
        <p14:creationId xmlns:p14="http://schemas.microsoft.com/office/powerpoint/2010/main" val="4212633728"/>
      </p:ext>
    </p:extLst>
  </p:cSld>
  <p:clrMapOvr>
    <a:masterClrMapping/>
  </p:clrMapOvr>
</p:sld>
</file>

<file path=ppt/theme/theme1.xml><?xml version="1.0" encoding="utf-8"?>
<a:theme xmlns:a="http://schemas.openxmlformats.org/drawingml/2006/main" name="2004-ODH PPT Template 2017b">
  <a:themeElements>
    <a:clrScheme name="Custom 5">
      <a:dk1>
        <a:sysClr val="windowText" lastClr="000000"/>
      </a:dk1>
      <a:lt1>
        <a:sysClr val="window" lastClr="FFFFFF"/>
      </a:lt1>
      <a:dk2>
        <a:srgbClr val="3C1017"/>
      </a:dk2>
      <a:lt2>
        <a:srgbClr val="EEECE1"/>
      </a:lt2>
      <a:accent1>
        <a:srgbClr val="CD0920"/>
      </a:accent1>
      <a:accent2>
        <a:srgbClr val="C0504D"/>
      </a:accent2>
      <a:accent3>
        <a:srgbClr val="AB0E25"/>
      </a:accent3>
      <a:accent4>
        <a:srgbClr val="470F17"/>
      </a:accent4>
      <a:accent5>
        <a:srgbClr val="212424"/>
      </a:accent5>
      <a:accent6>
        <a:srgbClr val="141313"/>
      </a:accent6>
      <a:hlink>
        <a:srgbClr val="3C1017"/>
      </a:hlink>
      <a:folHlink>
        <a:srgbClr val="004C8F"/>
      </a:folHlink>
    </a:clrScheme>
    <a:fontScheme name="Custom 1">
      <a:majorFont>
        <a:latin typeface="Georgia"/>
        <a:ea typeface=""/>
        <a:cs typeface=""/>
      </a:majorFont>
      <a:minorFont>
        <a:latin typeface="Univer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5A57085161ED488FEDF67207005334" ma:contentTypeVersion="12" ma:contentTypeDescription="Create a new document." ma:contentTypeScope="" ma:versionID="8367a0592f365385b953d9a4526b82d4">
  <xsd:schema xmlns:xsd="http://www.w3.org/2001/XMLSchema" xmlns:xs="http://www.w3.org/2001/XMLSchema" xmlns:p="http://schemas.microsoft.com/office/2006/metadata/properties" xmlns:ns3="c575b743-14ab-4970-a0aa-5ab59829ca25" xmlns:ns4="c5358022-2c5a-4f68-b145-7944c8c5a1dd" targetNamespace="http://schemas.microsoft.com/office/2006/metadata/properties" ma:root="true" ma:fieldsID="88825401c8a909191d42c71e857a5864" ns3:_="" ns4:_="">
    <xsd:import namespace="c575b743-14ab-4970-a0aa-5ab59829ca25"/>
    <xsd:import namespace="c5358022-2c5a-4f68-b145-7944c8c5a1d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75b743-14ab-4970-a0aa-5ab59829ca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358022-2c5a-4f68-b145-7944c8c5a1d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776EE3-E63E-4AFF-B661-81F3A691351C}">
  <ds:schemaRefs>
    <ds:schemaRef ds:uri="http://schemas.microsoft.com/sharepoint/v3/contenttype/forms"/>
  </ds:schemaRefs>
</ds:datastoreItem>
</file>

<file path=customXml/itemProps2.xml><?xml version="1.0" encoding="utf-8"?>
<ds:datastoreItem xmlns:ds="http://schemas.openxmlformats.org/officeDocument/2006/customXml" ds:itemID="{D067B387-8DC6-4294-AEC0-A1A9B320D30C}">
  <ds:schemaRefs>
    <ds:schemaRef ds:uri="http://purl.org/dc/terms/"/>
    <ds:schemaRef ds:uri="http://schemas.openxmlformats.org/package/2006/metadata/core-properties"/>
    <ds:schemaRef ds:uri="http://schemas.microsoft.com/office/2006/metadata/properties"/>
    <ds:schemaRef ds:uri="c5358022-2c5a-4f68-b145-7944c8c5a1dd"/>
    <ds:schemaRef ds:uri="http://purl.org/dc/dcmitype/"/>
    <ds:schemaRef ds:uri="http://schemas.microsoft.com/office/2006/documentManagement/types"/>
    <ds:schemaRef ds:uri="http://purl.org/dc/elements/1.1/"/>
    <ds:schemaRef ds:uri="http://schemas.microsoft.com/office/infopath/2007/PartnerControls"/>
    <ds:schemaRef ds:uri="c575b743-14ab-4970-a0aa-5ab59829ca25"/>
    <ds:schemaRef ds:uri="http://www.w3.org/XML/1998/namespace"/>
  </ds:schemaRefs>
</ds:datastoreItem>
</file>

<file path=customXml/itemProps3.xml><?xml version="1.0" encoding="utf-8"?>
<ds:datastoreItem xmlns:ds="http://schemas.openxmlformats.org/officeDocument/2006/customXml" ds:itemID="{FCD21739-B0A8-4D13-9267-5E7E94060D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75b743-14ab-4970-a0aa-5ab59829ca25"/>
    <ds:schemaRef ds:uri="c5358022-2c5a-4f68-b145-7944c8c5a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2004-ODH PPT Template 2017b.thmx</Template>
  <TotalTime>17880</TotalTime>
  <Words>794</Words>
  <Application>Microsoft Office PowerPoint</Application>
  <PresentationFormat>On-screen Show (4:3)</PresentationFormat>
  <Paragraphs>120</Paragraphs>
  <Slides>26</Slides>
  <Notes>26</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ＭＳ Ｐゴシック</vt:lpstr>
      <vt:lpstr>Arial</vt:lpstr>
      <vt:lpstr>Calibri</vt:lpstr>
      <vt:lpstr>Georgia</vt:lpstr>
      <vt:lpstr>Univers</vt:lpstr>
      <vt:lpstr>2004-ODH PPT Template 2017b</vt:lpstr>
      <vt:lpstr>GL Devices in  Recycling Streams from Food/Beverage Processors </vt:lpstr>
      <vt:lpstr>PowerPoint Presentation</vt:lpstr>
      <vt:lpstr>PowerPoint Presentation</vt:lpstr>
      <vt:lpstr>PowerPoint Presentation</vt:lpstr>
      <vt:lpstr>PowerPoint Presentation</vt:lpstr>
      <vt:lpstr>PowerPoint Presentation</vt:lpstr>
      <vt:lpstr>PowerPoint Presentation</vt:lpstr>
      <vt:lpstr>GL Devices in  Recycling Streams from Food/Beverage Processors </vt:lpstr>
      <vt:lpstr>The Initial Incident</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PowerPoint Presentation</vt:lpstr>
      <vt:lpstr>PowerPoint Presentation</vt:lpstr>
      <vt:lpstr>PowerPoint Presentation</vt:lpstr>
      <vt:lpstr>PowerPoint Presentation</vt:lpstr>
      <vt:lpstr>PowerPoint Presentation</vt:lpstr>
      <vt:lpstr>Lessons Learned</vt:lpstr>
      <vt:lpstr>PowerPoint Presentation</vt:lpstr>
      <vt:lpstr>PowerPoint Presentation</vt:lpstr>
      <vt:lpstr>PowerPoint Presentation</vt:lpstr>
    </vt:vector>
  </TitlesOfParts>
  <Company>Ohio 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Ohio’s HIEs</dc:title>
  <dc:creator>OMISNST</dc:creator>
  <cp:lastModifiedBy>User</cp:lastModifiedBy>
  <cp:revision>567</cp:revision>
  <cp:lastPrinted>2022-07-27T12:49:17Z</cp:lastPrinted>
  <dcterms:created xsi:type="dcterms:W3CDTF">2014-04-22T17:35:36Z</dcterms:created>
  <dcterms:modified xsi:type="dcterms:W3CDTF">2022-08-17T21:13:00Z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0x010100D65A57085161ED488FEDF67207005334</vt:lpwstr>
  </property>
</Properties>
</file>